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92" r:id="rId1"/>
  </p:sldMasterIdLst>
  <p:notesMasterIdLst>
    <p:notesMasterId r:id="rId14"/>
  </p:notesMasterIdLst>
  <p:handoutMasterIdLst>
    <p:handoutMasterId r:id="rId15"/>
  </p:handoutMasterIdLst>
  <p:sldIdLst>
    <p:sldId id="256" r:id="rId2"/>
    <p:sldId id="257" r:id="rId3"/>
    <p:sldId id="258" r:id="rId4"/>
    <p:sldId id="259" r:id="rId5"/>
    <p:sldId id="262" r:id="rId6"/>
    <p:sldId id="264" r:id="rId7"/>
    <p:sldId id="271" r:id="rId8"/>
    <p:sldId id="270" r:id="rId9"/>
    <p:sldId id="265" r:id="rId10"/>
    <p:sldId id="268" r:id="rId11"/>
    <p:sldId id="274" r:id="rId12"/>
    <p:sldId id="273" r:id="rId13"/>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2"/>
    <a:srgbClr val="E7E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44" y="-2836"/>
      </p:cViewPr>
      <p:guideLst>
        <p:guide orient="horz" pos="3120"/>
        <p:guide pos="2160"/>
      </p:guideLst>
    </p:cSldViewPr>
  </p:slideViewPr>
  <p:notesTextViewPr>
    <p:cViewPr>
      <p:scale>
        <a:sx n="1" d="1"/>
        <a:sy n="1" d="1"/>
      </p:scale>
      <p:origin x="0" y="0"/>
    </p:cViewPr>
  </p:notesTextViewPr>
  <p:notesViewPr>
    <p:cSldViewPr>
      <p:cViewPr varScale="1">
        <p:scale>
          <a:sx n="88" d="100"/>
          <a:sy n="88" d="100"/>
        </p:scale>
        <p:origin x="-38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B08B6D-5BB9-473C-8CC4-02750A5A7BAB}" type="datetimeFigureOut">
              <a:rPr kumimoji="1" lang="ja-JP" altLang="en-US" smtClean="0"/>
              <a:t>2020/12/28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kumimoji="1" lang="ja-JP" altLang="en-US"/>
              <a:t>日本学生陸上競技連合　平成</a:t>
            </a:r>
            <a:r>
              <a:rPr kumimoji="1" lang="en-US" altLang="ja-JP"/>
              <a:t>25</a:t>
            </a:r>
            <a:r>
              <a:rPr kumimoji="1" lang="ja-JP" altLang="en-US"/>
              <a:t>年度公認競技会申請マニュアル</a:t>
            </a:r>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6335AE-A7A4-4DA9-904C-4E9313AC966B}" type="slidenum">
              <a:rPr kumimoji="1" lang="ja-JP" altLang="en-US" smtClean="0"/>
              <a:t>‹#›</a:t>
            </a:fld>
            <a:endParaRPr kumimoji="1" lang="ja-JP" altLang="en-US"/>
          </a:p>
        </p:txBody>
      </p:sp>
    </p:spTree>
    <p:extLst>
      <p:ext uri="{BB962C8B-B14F-4D97-AF65-F5344CB8AC3E}">
        <p14:creationId xmlns:p14="http://schemas.microsoft.com/office/powerpoint/2010/main" val="41507621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8B8B6-0B41-4CE3-A742-840D0309D175}" type="datetimeFigureOut">
              <a:rPr kumimoji="1" lang="ja-JP" altLang="en-US" smtClean="0"/>
              <a:t>2020/12/28</a:t>
            </a:fld>
            <a:endParaRPr kumimoji="1" lang="ja-JP" altLang="en-US"/>
          </a:p>
        </p:txBody>
      </p:sp>
      <p:sp>
        <p:nvSpPr>
          <p:cNvPr id="4" name="スライド イメージ プレースホルダー 3"/>
          <p:cNvSpPr>
            <a:spLocks noGrp="1" noRot="1" noChangeAspect="1"/>
          </p:cNvSpPr>
          <p:nvPr>
            <p:ph type="sldImg" idx="2"/>
          </p:nvPr>
        </p:nvSpPr>
        <p:spPr>
          <a:xfrm>
            <a:off x="341313" y="0"/>
            <a:ext cx="6157912" cy="8893175"/>
          </a:xfrm>
          <a:prstGeom prst="rect">
            <a:avLst/>
          </a:prstGeom>
          <a:noFill/>
          <a:ln w="12700">
            <a:no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4437112" cy="457200"/>
          </a:xfrm>
          <a:prstGeom prst="rect">
            <a:avLst/>
          </a:prstGeom>
        </p:spPr>
        <p:txBody>
          <a:bodyPr vert="horz" lIns="91440" tIns="45720" rIns="91440" bIns="45720" rtlCol="0" anchor="b"/>
          <a:lstStyle>
            <a:lvl1pPr algn="l">
              <a:defRPr sz="1200"/>
            </a:lvl1pPr>
          </a:lstStyle>
          <a:p>
            <a:r>
              <a:rPr kumimoji="1" lang="ja-JP" altLang="en-US"/>
              <a:t>日本学生陸上競技連合　平成</a:t>
            </a:r>
            <a:r>
              <a:rPr kumimoji="1" lang="en-US" altLang="ja-JP"/>
              <a:t>25</a:t>
            </a:r>
            <a:r>
              <a:rPr kumimoji="1" lang="ja-JP" altLang="en-US"/>
              <a:t>年度公認競技会申請マニュアル</a:t>
            </a:r>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400"/>
            </a:lvl1pPr>
          </a:lstStyle>
          <a:p>
            <a:fld id="{A559A49C-5E51-4EB4-8C5D-45B52300AE29}" type="slidenum">
              <a:rPr lang="ja-JP" altLang="en-US" smtClean="0"/>
              <a:pPr/>
              <a:t>‹#›</a:t>
            </a:fld>
            <a:endParaRPr lang="ja-JP" altLang="en-US"/>
          </a:p>
        </p:txBody>
      </p:sp>
    </p:spTree>
    <p:extLst>
      <p:ext uri="{BB962C8B-B14F-4D97-AF65-F5344CB8AC3E}">
        <p14:creationId xmlns:p14="http://schemas.microsoft.com/office/powerpoint/2010/main" val="277818173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34599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9</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752866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10</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4246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559A49C-5E51-4EB4-8C5D-45B52300AE29}" type="slidenum">
              <a:rPr kumimoji="1" lang="ja-JP" altLang="en-US" smtClean="0"/>
              <a:t>11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111203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1</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179858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2</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67979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3</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203357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4</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5944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5</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315184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6</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41104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7</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265147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313" y="0"/>
            <a:ext cx="6157912" cy="889317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559A49C-5E51-4EB4-8C5D-45B52300AE29}" type="slidenum">
              <a:rPr kumimoji="1" lang="ja-JP" altLang="en-US" smtClean="0"/>
              <a:t>8</a:t>
            </a:fld>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a:t>日本学生陸上競技連合　平成</a:t>
            </a:r>
            <a:r>
              <a:rPr kumimoji="1" lang="en-US" altLang="ja-JP"/>
              <a:t>25</a:t>
            </a:r>
            <a:r>
              <a:rPr kumimoji="1" lang="ja-JP" altLang="en-US"/>
              <a:t>年度公認競技会申請マニュアル</a:t>
            </a:r>
          </a:p>
        </p:txBody>
      </p:sp>
    </p:spTree>
    <p:extLst>
      <p:ext uri="{BB962C8B-B14F-4D97-AF65-F5344CB8AC3E}">
        <p14:creationId xmlns:p14="http://schemas.microsoft.com/office/powerpoint/2010/main" val="9604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80535"/>
            <a:ext cx="5829300" cy="6163733"/>
          </a:xfrm>
        </p:spPr>
        <p:txBody>
          <a:bodyPr anchor="b">
            <a:noAutofit/>
          </a:bodyPr>
          <a:lstStyle>
            <a:lvl1pPr>
              <a:lnSpc>
                <a:spcPct val="100000"/>
              </a:lnSpc>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028700" y="7154333"/>
            <a:ext cx="4800600" cy="1761067"/>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F02519D4-998F-4F53-B515-9304D6353CFA}" type="datetime1">
              <a:rPr kumimoji="1" lang="ja-JP" altLang="en-US" smtClean="0"/>
              <a:t>2020/12/28</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5688175-E925-4CF7-A89B-486C11BA8B22}" type="datetime1">
              <a:rPr kumimoji="1" lang="ja-JP" altLang="en-US" smtClean="0"/>
              <a:t>2020/12/28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42900" y="396701"/>
            <a:ext cx="4514850" cy="845220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997E34F-29CF-4912-A9AB-35664C4FAA7B}" type="datetime1">
              <a:rPr kumimoji="1" lang="ja-JP" altLang="en-US" smtClean="0"/>
              <a:t>2020/12/28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9A6E86-2146-4F24-90A0-CD6EBDBC8B13}" type="datetime1">
              <a:rPr kumimoji="1" lang="ja-JP" altLang="en-US" smtClean="0"/>
              <a:t>2020/12/28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41735" y="1981201"/>
            <a:ext cx="5829300" cy="3618442"/>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41735" y="5877104"/>
            <a:ext cx="5829300" cy="1634948"/>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477204-F121-4939-BFE8-1F00B4F37082}" type="datetime1">
              <a:rPr kumimoji="1" lang="ja-JP" altLang="en-US" smtClean="0"/>
              <a:t>2020/12/28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Oval 6"/>
          <p:cNvSpPr/>
          <p:nvPr/>
        </p:nvSpPr>
        <p:spPr>
          <a:xfrm>
            <a:off x="3371851" y="5668434"/>
            <a:ext cx="63579" cy="12244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21869" y="5668434"/>
            <a:ext cx="63579" cy="12244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22547" y="5668434"/>
            <a:ext cx="63579" cy="12244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4" name="Content Placeholder 3"/>
          <p:cNvSpPr>
            <a:spLocks noGrp="1"/>
          </p:cNvSpPr>
          <p:nvPr>
            <p:ph sz="half" idx="2"/>
          </p:nvPr>
        </p:nvSpPr>
        <p:spPr>
          <a:xfrm>
            <a:off x="3486150" y="2311402"/>
            <a:ext cx="3028950" cy="6537502"/>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221DB34-4A62-47F3-8E12-DDC2E6AED3AA}" type="datetime1">
              <a:rPr kumimoji="1" lang="ja-JP" altLang="en-US" smtClean="0"/>
              <a:t>2020/12/28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dirty="0"/>
          </a:p>
        </p:txBody>
      </p:sp>
      <p:sp>
        <p:nvSpPr>
          <p:cNvPr id="9" name="Content Placeholder 8"/>
          <p:cNvSpPr>
            <a:spLocks noGrp="1"/>
          </p:cNvSpPr>
          <p:nvPr>
            <p:ph sz="quarter" idx="13"/>
          </p:nvPr>
        </p:nvSpPr>
        <p:spPr>
          <a:xfrm>
            <a:off x="274320" y="2311400"/>
            <a:ext cx="3031236" cy="65379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342900" y="2311400"/>
            <a:ext cx="3030141" cy="88053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5" name="Text Placeholder 4"/>
          <p:cNvSpPr>
            <a:spLocks noGrp="1"/>
          </p:cNvSpPr>
          <p:nvPr>
            <p:ph type="body" sz="quarter" idx="3"/>
          </p:nvPr>
        </p:nvSpPr>
        <p:spPr>
          <a:xfrm>
            <a:off x="3486152" y="2311400"/>
            <a:ext cx="3031331" cy="88053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B19E1CEA-3C57-4C9C-B4B5-59E22AC227F9}" type="datetime1">
              <a:rPr kumimoji="1" lang="ja-JP" altLang="en-US" smtClean="0"/>
              <a:t>2020/12/28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a:p>
        </p:txBody>
      </p:sp>
      <p:sp>
        <p:nvSpPr>
          <p:cNvPr id="11" name="Content Placeholder 10"/>
          <p:cNvSpPr>
            <a:spLocks noGrp="1"/>
          </p:cNvSpPr>
          <p:nvPr>
            <p:ph sz="quarter" idx="13"/>
          </p:nvPr>
        </p:nvSpPr>
        <p:spPr>
          <a:xfrm>
            <a:off x="342900" y="3196336"/>
            <a:ext cx="3031236" cy="5653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12"/>
          <p:cNvSpPr>
            <a:spLocks noGrp="1"/>
          </p:cNvSpPr>
          <p:nvPr>
            <p:ph sz="quarter" idx="14"/>
          </p:nvPr>
        </p:nvSpPr>
        <p:spPr>
          <a:xfrm>
            <a:off x="3504438" y="3196337"/>
            <a:ext cx="3031236" cy="56523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B07F22B-4E4D-4472-8906-295A706E917D}" type="datetime1">
              <a:rPr kumimoji="1" lang="ja-JP" altLang="en-US" smtClean="0"/>
              <a:t>2020/12/28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57CCD-D6D8-4D75-A6DC-53EF2111C200}" type="datetime1">
              <a:rPr kumimoji="1" lang="ja-JP" altLang="en-US" smtClean="0"/>
              <a:t>2020/12/28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430317" y="385234"/>
            <a:ext cx="2256235" cy="3026833"/>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39354" y="394406"/>
            <a:ext cx="3746897"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430317" y="3522135"/>
            <a:ext cx="2256235" cy="5326768"/>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DF3A8A-E7FE-49A5-9507-37305477108D}" type="datetime1">
              <a:rPr kumimoji="1" lang="ja-JP" altLang="en-US" smtClean="0"/>
              <a:t>2020/12/28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59682" y="330200"/>
            <a:ext cx="4283868" cy="1293283"/>
          </a:xfrm>
        </p:spPr>
        <p:txBody>
          <a:bodyPr anchor="b"/>
          <a:lstStyle>
            <a:lvl1pPr algn="ctr">
              <a:lnSpc>
                <a:spcPct val="100000"/>
              </a:lnSpc>
              <a:defRPr sz="2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131096" y="1651001"/>
            <a:ext cx="4541043" cy="6559285"/>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59682" y="8392583"/>
            <a:ext cx="4283868" cy="770467"/>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B7D681-CB88-4DCD-A57D-88A7D00C65BA}" type="datetime1">
              <a:rPr kumimoji="1" lang="ja-JP" altLang="en-US" smtClean="0"/>
              <a:t>2020/12/28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3218261" y="9185522"/>
            <a:ext cx="421481" cy="527402"/>
          </a:xfrm>
          <a:prstGeom prst="rect">
            <a:avLst/>
          </a:prstGeom>
        </p:spPr>
        <p:txBody>
          <a:bodyPr anchor="b"/>
          <a:lstStyle>
            <a:lvl1pPr algn="ctr">
              <a:defRPr sz="1200">
                <a:solidFill>
                  <a:schemeClr val="tx1">
                    <a:lumMod val="50000"/>
                    <a:lumOff val="50000"/>
                  </a:schemeClr>
                </a:solidFill>
              </a:defRPr>
            </a:lvl1pPr>
          </a:lstStyle>
          <a:p>
            <a:fld id="{61E8253B-B0ED-4C50-A05D-4D4A3BE96890}"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0"/>
            <a:ext cx="6172200" cy="2311400"/>
          </a:xfrm>
          <a:prstGeom prst="rect">
            <a:avLst/>
          </a:prstGeom>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72512" y="9181396"/>
            <a:ext cx="1564481" cy="527402"/>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02D6F78-7780-4312-924C-2ECB5861461A}" type="datetime1">
              <a:rPr kumimoji="1" lang="ja-JP" altLang="en-US" smtClean="0"/>
              <a:t>2020/12/28</a:t>
            </a:fld>
            <a:endParaRPr kumimoji="1" lang="ja-JP" altLang="en-US"/>
          </a:p>
        </p:txBody>
      </p:sp>
      <p:sp>
        <p:nvSpPr>
          <p:cNvPr id="5" name="Footer Placeholder 4"/>
          <p:cNvSpPr>
            <a:spLocks noGrp="1"/>
          </p:cNvSpPr>
          <p:nvPr>
            <p:ph type="ftr" sz="quarter" idx="3"/>
          </p:nvPr>
        </p:nvSpPr>
        <p:spPr>
          <a:xfrm>
            <a:off x="494375" y="9181396"/>
            <a:ext cx="2135981" cy="527402"/>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7" name="Oval 6"/>
          <p:cNvSpPr/>
          <p:nvPr/>
        </p:nvSpPr>
        <p:spPr>
          <a:xfrm>
            <a:off x="6343321" y="9388000"/>
            <a:ext cx="63579" cy="12244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426840" y="9388000"/>
            <a:ext cx="63579" cy="12244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hyperlink" Target="http://www.iuau.j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jaaf.or.j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92696" y="2091266"/>
            <a:ext cx="5472608" cy="3081867"/>
          </a:xfrm>
        </p:spPr>
        <p:txBody>
          <a:bodyPr>
            <a:noAutofit/>
          </a:bodyPr>
          <a:lstStyle/>
          <a:p>
            <a:r>
              <a:rPr kumimoji="1" lang="ja-JP" altLang="en-US" sz="4000" dirty="0"/>
              <a:t>日本学生陸上競技連合</a:t>
            </a:r>
            <a:br>
              <a:rPr kumimoji="1" lang="en-US" altLang="ja-JP" sz="4000" dirty="0"/>
            </a:br>
            <a:r>
              <a:rPr kumimoji="1" lang="ja-JP" altLang="en-US" sz="4000" dirty="0"/>
              <a:t>令和３</a:t>
            </a:r>
            <a:r>
              <a:rPr lang="ja-JP" altLang="en-US" sz="4000" dirty="0"/>
              <a:t>年度</a:t>
            </a:r>
            <a:br>
              <a:rPr lang="en-US" altLang="ja-JP" sz="4000" dirty="0"/>
            </a:br>
            <a:r>
              <a:rPr lang="ja-JP" altLang="en-US" sz="4000" dirty="0"/>
              <a:t>公認競技会申請</a:t>
            </a:r>
            <a:br>
              <a:rPr lang="en-US" altLang="ja-JP" sz="4000" dirty="0"/>
            </a:br>
            <a:r>
              <a:rPr lang="ja-JP" altLang="en-US" sz="4000" dirty="0"/>
              <a:t>マニュアル</a:t>
            </a:r>
            <a:endParaRPr kumimoji="1" lang="ja-JP" altLang="en-US" sz="4000" dirty="0"/>
          </a:p>
        </p:txBody>
      </p:sp>
      <p:sp>
        <p:nvSpPr>
          <p:cNvPr id="3" name="サブタイトル 2"/>
          <p:cNvSpPr>
            <a:spLocks noGrp="1"/>
          </p:cNvSpPr>
          <p:nvPr>
            <p:ph type="subTitle" idx="1"/>
          </p:nvPr>
        </p:nvSpPr>
        <p:spPr/>
        <p:txBody>
          <a:bodyPr/>
          <a:lstStyle/>
          <a:p>
            <a:r>
              <a:rPr kumimoji="1" lang="ja-JP" altLang="en-US" dirty="0"/>
              <a:t>令和２年１２月</a:t>
            </a:r>
          </a:p>
        </p:txBody>
      </p:sp>
    </p:spTree>
    <p:extLst>
      <p:ext uri="{BB962C8B-B14F-4D97-AF65-F5344CB8AC3E}">
        <p14:creationId xmlns:p14="http://schemas.microsoft.com/office/powerpoint/2010/main" val="1881519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2900" y="194472"/>
            <a:ext cx="5894412" cy="9283031"/>
          </a:xfrm>
        </p:spPr>
        <p:txBody>
          <a:bodyPr anchor="t">
            <a:normAutofit/>
          </a:bodyPr>
          <a:lstStyle/>
          <a:p>
            <a:pPr marL="0" indent="0">
              <a:buNone/>
            </a:pPr>
            <a:r>
              <a:rPr lang="ja-JP" altLang="en-US" sz="1050" dirty="0"/>
              <a:t>⑥競技会コード</a:t>
            </a:r>
            <a:endParaRPr lang="en-US" altLang="ja-JP" sz="1050" dirty="0"/>
          </a:p>
          <a:p>
            <a:pPr marL="0" indent="0">
              <a:buNone/>
            </a:pPr>
            <a:r>
              <a:rPr lang="ja-JP" altLang="en-US" sz="1050" dirty="0"/>
              <a:t>　「選択」ボタンを押すことで、リストから会場を選択できます。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都道府県を選択すると、会場のある都道府県で絞り込むことが出来ます。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「コード」の欄に直接打ち込むことでも入力ができ、コードを打ち込むと自動的に会場名称</a:t>
            </a:r>
            <a:endParaRPr lang="en-US" altLang="ja-JP" sz="1050" dirty="0"/>
          </a:p>
          <a:p>
            <a:pPr marL="0" indent="0">
              <a:buNone/>
            </a:pPr>
            <a:r>
              <a:rPr lang="ja-JP" altLang="en-US" sz="1050" dirty="0"/>
              <a:t>　が表示されます。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会場が決まっていない場合は、「未定」にチェックを入れてください。</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駅伝や、室内・付帯投てき場については、特別な会場コードがふられています。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ランクの変更などにより競技場コードが変更となることがあります。そのような場合には、</a:t>
            </a:r>
            <a:endParaRPr lang="en-US" altLang="ja-JP" sz="1050" dirty="0"/>
          </a:p>
          <a:p>
            <a:pPr marL="0" indent="0">
              <a:buNone/>
            </a:pPr>
            <a:r>
              <a:rPr lang="ja-JP" altLang="en-US" sz="1050" dirty="0"/>
              <a:t>　地区学連にお知らせください。</a:t>
            </a:r>
            <a:endParaRPr lang="en-US" altLang="ja-JP" sz="1050" dirty="0"/>
          </a:p>
          <a:p>
            <a:pPr marL="0" indent="0">
              <a:buNone/>
            </a:pPr>
            <a:r>
              <a:rPr lang="ja-JP" altLang="en-US" sz="1050" dirty="0"/>
              <a:t>　同じ競技会でも、複数の会場で行われる場合（例：ハンマー投のみ日本大学陸上競技場で行</a:t>
            </a:r>
            <a:endParaRPr lang="en-US" altLang="ja-JP" sz="1050" dirty="0"/>
          </a:p>
          <a:p>
            <a:pPr marL="0" indent="0">
              <a:buNone/>
            </a:pPr>
            <a:r>
              <a:rPr lang="ja-JP" altLang="en-US" sz="1050" dirty="0"/>
              <a:t>　</a:t>
            </a:r>
            <a:r>
              <a:rPr lang="ja-JP" altLang="en-US" sz="1050" dirty="0" err="1"/>
              <a:t>う</a:t>
            </a:r>
            <a:r>
              <a:rPr lang="ja-JP" altLang="en-US" sz="1050" dirty="0"/>
              <a:t>場合など）には、別々に申請してください。</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47" y="632520"/>
            <a:ext cx="2520279" cy="656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正方形/長方形 4"/>
          <p:cNvSpPr/>
          <p:nvPr/>
        </p:nvSpPr>
        <p:spPr>
          <a:xfrm>
            <a:off x="2407638" y="704836"/>
            <a:ext cx="512418" cy="1072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47" y="1352600"/>
            <a:ext cx="2812668" cy="19324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647" y="3493758"/>
            <a:ext cx="2675329" cy="18467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正方形/長方形 12"/>
          <p:cNvSpPr/>
          <p:nvPr/>
        </p:nvSpPr>
        <p:spPr>
          <a:xfrm>
            <a:off x="1124744" y="5097016"/>
            <a:ext cx="529953" cy="1379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61E8253B-B0ED-4C50-A05D-4D4A3BE96890}" type="slidenum">
              <a:rPr kumimoji="1" lang="ja-JP" altLang="en-US" smtClean="0"/>
              <a:t>9</a:t>
            </a:fld>
            <a:endParaRPr kumimoji="1" lang="ja-JP" altLang="en-US"/>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361" y="5817096"/>
            <a:ext cx="2319695" cy="517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正方形/長方形 9"/>
          <p:cNvSpPr/>
          <p:nvPr/>
        </p:nvSpPr>
        <p:spPr>
          <a:xfrm>
            <a:off x="1511981" y="5884615"/>
            <a:ext cx="396000"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361" y="6573918"/>
            <a:ext cx="2319695" cy="523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正方形/長方形 11"/>
          <p:cNvSpPr/>
          <p:nvPr/>
        </p:nvSpPr>
        <p:spPr>
          <a:xfrm>
            <a:off x="1097984" y="6949761"/>
            <a:ext cx="371337"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297" y="7329265"/>
            <a:ext cx="2314759" cy="534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297" y="7905328"/>
            <a:ext cx="2314759" cy="5566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0968" y="7329265"/>
            <a:ext cx="2407347" cy="5344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1870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2900" y="194472"/>
            <a:ext cx="5894412" cy="9283031"/>
          </a:xfrm>
        </p:spPr>
        <p:txBody>
          <a:bodyPr anchor="t">
            <a:normAutofit/>
          </a:bodyPr>
          <a:lstStyle/>
          <a:p>
            <a:pPr marL="0" indent="0">
              <a:buNone/>
            </a:pPr>
            <a:r>
              <a:rPr lang="ja-JP" altLang="en-US" sz="1050" dirty="0"/>
              <a:t>⑦担当者情報</a:t>
            </a:r>
            <a:endParaRPr lang="en-US" altLang="ja-JP" sz="1050" dirty="0"/>
          </a:p>
          <a:p>
            <a:pPr marL="0" indent="0">
              <a:buNone/>
            </a:pPr>
            <a:r>
              <a:rPr lang="ja-JP" altLang="en-US" sz="1050" dirty="0"/>
              <a:t>　担当者の</a:t>
            </a:r>
            <a:r>
              <a:rPr lang="en-US" altLang="ja-JP" sz="1050" dirty="0"/>
              <a:t>(1)</a:t>
            </a:r>
            <a:r>
              <a:rPr lang="ja-JP" altLang="en-US" sz="1050" dirty="0"/>
              <a:t>氏名</a:t>
            </a:r>
            <a:r>
              <a:rPr lang="en-US" altLang="ja-JP" sz="1050" dirty="0"/>
              <a:t>(2)</a:t>
            </a:r>
            <a:r>
              <a:rPr lang="ja-JP" altLang="en-US" sz="1050" dirty="0"/>
              <a:t>電話番号</a:t>
            </a:r>
            <a:r>
              <a:rPr lang="en-US" altLang="ja-JP" sz="1050" dirty="0"/>
              <a:t>(3)</a:t>
            </a:r>
            <a:r>
              <a:rPr lang="ja-JP" altLang="en-US" sz="1050" dirty="0"/>
              <a:t>メールアドレス</a:t>
            </a:r>
            <a:r>
              <a:rPr lang="en-US" altLang="ja-JP" sz="1050" dirty="0"/>
              <a:t>(4)</a:t>
            </a:r>
            <a:r>
              <a:rPr lang="ja-JP" altLang="en-US" sz="1050" dirty="0"/>
              <a:t>郵便番号</a:t>
            </a:r>
            <a:r>
              <a:rPr lang="en-US" altLang="ja-JP" sz="1050" dirty="0"/>
              <a:t>(5)</a:t>
            </a:r>
            <a:r>
              <a:rPr lang="ja-JP" altLang="en-US" sz="1050" dirty="0"/>
              <a:t>住所を、正しく入力</a:t>
            </a:r>
            <a:endParaRPr lang="en-US" altLang="ja-JP" sz="1050" dirty="0"/>
          </a:p>
          <a:p>
            <a:pPr marL="0" indent="0">
              <a:buNone/>
            </a:pPr>
            <a:r>
              <a:rPr lang="ja-JP" altLang="en-US" sz="1050" dirty="0"/>
              <a:t>　してください。</a:t>
            </a:r>
            <a:endParaRPr lang="en-US" altLang="ja-JP" sz="1050" dirty="0"/>
          </a:p>
          <a:p>
            <a:pPr marL="0" indent="0">
              <a:buNone/>
            </a:pPr>
            <a:r>
              <a:rPr lang="ja-JP" altLang="en-US" sz="1050" dirty="0"/>
              <a:t>　主に、地区学連からの連絡が必要な際などに利用しますので、必ず連絡のつく担</a:t>
            </a:r>
            <a:endParaRPr lang="en-US" altLang="ja-JP" sz="1050" dirty="0"/>
          </a:p>
          <a:p>
            <a:pPr marL="0" indent="0">
              <a:buNone/>
            </a:pPr>
            <a:r>
              <a:rPr lang="ja-JP" altLang="en-US" sz="1050" dirty="0"/>
              <a:t>　当者を入力しておいてください。</a:t>
            </a:r>
            <a:endParaRPr lang="en-US" altLang="ja-JP" sz="1050" dirty="0"/>
          </a:p>
          <a:p>
            <a:pPr marL="0" indent="0">
              <a:buNone/>
            </a:pPr>
            <a:endParaRPr lang="en-US" altLang="ja-JP" sz="1050" dirty="0"/>
          </a:p>
          <a:p>
            <a:pPr marL="0" indent="0">
              <a:buNone/>
            </a:pPr>
            <a:r>
              <a:rPr lang="ja-JP" altLang="en-US" sz="1050" dirty="0"/>
              <a:t>⑧入力データの保持</a:t>
            </a:r>
            <a:endParaRPr lang="en-US" altLang="ja-JP" sz="1050" dirty="0"/>
          </a:p>
          <a:p>
            <a:pPr marL="0" indent="0">
              <a:buNone/>
            </a:pPr>
            <a:r>
              <a:rPr lang="ja-JP" altLang="en-US" sz="1050" dirty="0"/>
              <a:t>　担当者情報や会場など、大会ごとに違いが無い場合、</a:t>
            </a:r>
            <a:r>
              <a:rPr lang="en-US" altLang="ja-JP" sz="1050" dirty="0"/>
              <a:t>1</a:t>
            </a:r>
            <a:r>
              <a:rPr lang="ja-JP" altLang="en-US" sz="1050" dirty="0"/>
              <a:t>回</a:t>
            </a:r>
            <a:r>
              <a:rPr lang="en-US" altLang="ja-JP" sz="1050" dirty="0"/>
              <a:t>1</a:t>
            </a:r>
            <a:r>
              <a:rPr lang="ja-JP" altLang="en-US" sz="1050" dirty="0"/>
              <a:t>回打ち込んでいくのは</a:t>
            </a:r>
            <a:endParaRPr lang="en-US" altLang="ja-JP" sz="1050" dirty="0"/>
          </a:p>
          <a:p>
            <a:pPr marL="0" indent="0">
              <a:buNone/>
            </a:pPr>
            <a:r>
              <a:rPr lang="ja-JP" altLang="en-US" sz="1050" dirty="0"/>
              <a:t>　面倒になります。</a:t>
            </a:r>
            <a:endParaRPr lang="en-US" altLang="ja-JP" sz="1050" dirty="0"/>
          </a:p>
          <a:p>
            <a:pPr marL="0" indent="0">
              <a:buNone/>
            </a:pPr>
            <a:r>
              <a:rPr lang="ja-JP" altLang="en-US" sz="1050" dirty="0"/>
              <a:t>　入力画面左側の「保持」のチェックボックスにチェックを入れると、新たに競技</a:t>
            </a:r>
            <a:endParaRPr lang="en-US" altLang="ja-JP" sz="1050" dirty="0"/>
          </a:p>
          <a:p>
            <a:pPr marL="0" indent="0">
              <a:buNone/>
            </a:pPr>
            <a:r>
              <a:rPr lang="ja-JP" altLang="en-US" sz="1050" dirty="0"/>
              <a:t>　会を追加する際に、その部分のデータは保持されるようになります。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⑨担当者一括設定</a:t>
            </a:r>
            <a:endParaRPr lang="en-US" altLang="ja-JP" sz="1050" u="sng" dirty="0">
              <a:solidFill>
                <a:srgbClr val="FF0000"/>
              </a:solidFill>
            </a:endParaRPr>
          </a:p>
          <a:p>
            <a:pPr marL="0" indent="0">
              <a:buNone/>
            </a:pPr>
            <a:r>
              <a:rPr lang="ja-JP" altLang="en-US" sz="1050" dirty="0"/>
              <a:t>　競技会数が多い場合、前年度の大会データを読み込んだ場合など、担当者を一括</a:t>
            </a:r>
            <a:endParaRPr lang="en-US" altLang="ja-JP" sz="1050" dirty="0"/>
          </a:p>
          <a:p>
            <a:pPr marL="0" indent="0">
              <a:buNone/>
            </a:pPr>
            <a:r>
              <a:rPr lang="ja-JP" altLang="en-US" sz="1050" dirty="0"/>
              <a:t>　して設定することが出来ます。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担当者情報を入力し、右側のリストボックスで一括設定したい競技会を選択して</a:t>
            </a:r>
            <a:endParaRPr lang="en-US" altLang="ja-JP" sz="1050" dirty="0"/>
          </a:p>
          <a:p>
            <a:pPr marL="0" indent="0">
              <a:buNone/>
            </a:pPr>
            <a:r>
              <a:rPr lang="ja-JP" altLang="en-US" sz="1050" dirty="0"/>
              <a:t>　「一括登録」をクリックすると、選択した競技会の担当者が一括して変更され</a:t>
            </a:r>
            <a:r>
              <a:rPr lang="ja-JP" altLang="en-US" sz="1050" dirty="0" err="1"/>
              <a:t>ま</a:t>
            </a:r>
            <a:endParaRPr lang="en-US" altLang="ja-JP" sz="1050" dirty="0"/>
          </a:p>
          <a:p>
            <a:pPr marL="0" indent="0">
              <a:buNone/>
            </a:pPr>
            <a:r>
              <a:rPr lang="ja-JP" altLang="en-US" sz="1050" dirty="0"/>
              <a:t>　す。　</a:t>
            </a:r>
            <a:endParaRPr lang="en-US" altLang="ja-JP" sz="1050" dirty="0"/>
          </a:p>
          <a:p>
            <a:pPr marL="0" indent="0">
              <a:buNone/>
            </a:pPr>
            <a:endParaRPr lang="en-US" altLang="ja-JP" sz="1050" dirty="0"/>
          </a:p>
          <a:p>
            <a:pPr marL="0" indent="0">
              <a:buNone/>
            </a:pPr>
            <a:endParaRPr lang="en-US" altLang="ja-JP" sz="105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27" y="3824368"/>
            <a:ext cx="4080801" cy="10412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27" y="2382427"/>
            <a:ext cx="3975136" cy="10030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正方形/長方形 8"/>
          <p:cNvSpPr/>
          <p:nvPr/>
        </p:nvSpPr>
        <p:spPr>
          <a:xfrm>
            <a:off x="4077072" y="2457081"/>
            <a:ext cx="564356"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下矢印 1"/>
          <p:cNvSpPr/>
          <p:nvPr/>
        </p:nvSpPr>
        <p:spPr>
          <a:xfrm>
            <a:off x="2461243" y="3469438"/>
            <a:ext cx="225854" cy="230820"/>
          </a:xfrm>
          <a:prstGeom prst="down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641428" y="2442230"/>
            <a:ext cx="1031051" cy="430887"/>
          </a:xfrm>
          <a:prstGeom prst="rect">
            <a:avLst/>
          </a:prstGeom>
          <a:noFill/>
        </p:spPr>
        <p:txBody>
          <a:bodyPr wrap="none" rtlCol="0">
            <a:spAutoFit/>
          </a:bodyPr>
          <a:lstStyle/>
          <a:p>
            <a:r>
              <a:rPr lang="ja-JP" altLang="en-US" sz="1050" b="1" dirty="0">
                <a:solidFill>
                  <a:srgbClr val="FF0000"/>
                </a:solidFill>
              </a:rPr>
              <a:t>競技会追加</a:t>
            </a:r>
            <a:r>
              <a:rPr kumimoji="1" lang="ja-JP" altLang="en-US" sz="1050" b="1" dirty="0">
                <a:solidFill>
                  <a:srgbClr val="FF0000"/>
                </a:solidFill>
              </a:rPr>
              <a:t>を</a:t>
            </a:r>
            <a:endParaRPr kumimoji="1" lang="en-US" altLang="ja-JP" sz="1050" b="1" dirty="0">
              <a:solidFill>
                <a:srgbClr val="FF0000"/>
              </a:solidFill>
            </a:endParaRPr>
          </a:p>
          <a:p>
            <a:r>
              <a:rPr kumimoji="1" lang="ja-JP" altLang="en-US" sz="1050" b="1" dirty="0">
                <a:solidFill>
                  <a:srgbClr val="FF0000"/>
                </a:solidFill>
              </a:rPr>
              <a:t>選択しても</a:t>
            </a:r>
            <a:r>
              <a:rPr kumimoji="1" lang="en-US" altLang="ja-JP" sz="1050" b="1" dirty="0">
                <a:solidFill>
                  <a:srgbClr val="FF0000"/>
                </a:solidFill>
              </a:rPr>
              <a:t>…</a:t>
            </a:r>
            <a:endParaRPr kumimoji="1" lang="ja-JP" altLang="en-US" sz="1050" b="1" dirty="0">
              <a:solidFill>
                <a:srgbClr val="FF0000"/>
              </a:solidFill>
            </a:endParaRPr>
          </a:p>
        </p:txBody>
      </p:sp>
      <p:sp>
        <p:nvSpPr>
          <p:cNvPr id="12" name="正方形/長方形 11"/>
          <p:cNvSpPr/>
          <p:nvPr/>
        </p:nvSpPr>
        <p:spPr>
          <a:xfrm>
            <a:off x="572813" y="2822883"/>
            <a:ext cx="2508098" cy="5626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60627" y="4261001"/>
            <a:ext cx="2535524" cy="57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272799" y="4678402"/>
            <a:ext cx="889987" cy="261610"/>
          </a:xfrm>
          <a:prstGeom prst="rect">
            <a:avLst/>
          </a:prstGeom>
          <a:noFill/>
        </p:spPr>
        <p:txBody>
          <a:bodyPr wrap="none" rtlCol="0">
            <a:spAutoFit/>
          </a:bodyPr>
          <a:lstStyle/>
          <a:p>
            <a:r>
              <a:rPr kumimoji="1" lang="ja-JP" altLang="en-US" sz="1050" b="1" dirty="0">
                <a:solidFill>
                  <a:srgbClr val="FF0000"/>
                </a:solidFill>
              </a:rPr>
              <a:t>保持される</a:t>
            </a:r>
          </a:p>
        </p:txBody>
      </p:sp>
      <p:cxnSp>
        <p:nvCxnSpPr>
          <p:cNvPr id="6" name="直線矢印コネクタ 5"/>
          <p:cNvCxnSpPr>
            <a:stCxn id="14" idx="1"/>
            <a:endCxn id="13" idx="3"/>
          </p:cNvCxnSpPr>
          <p:nvPr/>
        </p:nvCxnSpPr>
        <p:spPr>
          <a:xfrm flipH="1" flipV="1">
            <a:off x="3096151" y="4549001"/>
            <a:ext cx="1176648" cy="2602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61E8253B-B0ED-4C50-A05D-4D4A3BE96890}" type="slidenum">
              <a:rPr kumimoji="1" lang="ja-JP" altLang="en-US" smtClean="0"/>
              <a:t>10</a:t>
            </a:fld>
            <a:endParaRPr kumimoji="1" lang="ja-JP" altLang="en-US"/>
          </a:p>
        </p:txBody>
      </p:sp>
      <p:pic>
        <p:nvPicPr>
          <p:cNvPr id="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6698" y="5457056"/>
            <a:ext cx="3070534" cy="14652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6698" y="7388378"/>
            <a:ext cx="3074011" cy="14530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正方形/長方形 21"/>
          <p:cNvSpPr/>
          <p:nvPr/>
        </p:nvSpPr>
        <p:spPr>
          <a:xfrm>
            <a:off x="3443703" y="8670880"/>
            <a:ext cx="504000" cy="985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859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42000" y="818490"/>
            <a:ext cx="5895313" cy="261610"/>
          </a:xfrm>
          <a:prstGeom prst="rect">
            <a:avLst/>
          </a:prstGeom>
        </p:spPr>
        <p:txBody>
          <a:bodyPr wrap="square">
            <a:spAutoFit/>
          </a:bodyPr>
          <a:lstStyle/>
          <a:p>
            <a:r>
              <a:rPr lang="ja-JP" altLang="en-US" sz="1050" dirty="0">
                <a:solidFill>
                  <a:schemeClr val="tx1">
                    <a:lumMod val="50000"/>
                    <a:lumOff val="50000"/>
                  </a:schemeClr>
                </a:solidFill>
              </a:rPr>
              <a:t>申請日を直接打ち込むと、開催申請書に反映されます。</a:t>
            </a:r>
            <a:endParaRPr lang="en-US" altLang="ja-JP" sz="1050" dirty="0">
              <a:solidFill>
                <a:schemeClr val="tx1">
                  <a:lumMod val="50000"/>
                  <a:lumOff val="50000"/>
                </a:scheme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47" y="1080100"/>
            <a:ext cx="3312368" cy="36555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46" y="1568623"/>
            <a:ext cx="5124185" cy="42897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正方形/長方形 8"/>
          <p:cNvSpPr/>
          <p:nvPr/>
        </p:nvSpPr>
        <p:spPr>
          <a:xfrm>
            <a:off x="2569576" y="1081433"/>
            <a:ext cx="989574" cy="343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516859" y="1735339"/>
            <a:ext cx="928365" cy="1213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67771" y="2719816"/>
            <a:ext cx="5895313" cy="2839239"/>
          </a:xfrm>
          <a:prstGeom prst="rect">
            <a:avLst/>
          </a:prstGeom>
        </p:spPr>
        <p:txBody>
          <a:bodyPr wrap="square">
            <a:spAutoFit/>
          </a:bodyPr>
          <a:lstStyle/>
          <a:p>
            <a:r>
              <a:rPr lang="ja-JP" altLang="en-US" sz="1050" dirty="0">
                <a:solidFill>
                  <a:schemeClr val="tx1">
                    <a:lumMod val="50000"/>
                    <a:lumOff val="50000"/>
                  </a:schemeClr>
                </a:solidFill>
              </a:rPr>
              <a:t>　すべて入力が終わったら、一度必ず「開催申請書」タブを確認し、申請に間違いが無いかをよく確認してください。</a:t>
            </a:r>
            <a:endParaRPr lang="en-US" altLang="ja-JP" sz="1050" dirty="0">
              <a:solidFill>
                <a:schemeClr val="tx1">
                  <a:lumMod val="50000"/>
                  <a:lumOff val="50000"/>
                </a:schemeClr>
              </a:solidFill>
            </a:endParaRPr>
          </a:p>
          <a:p>
            <a:r>
              <a:rPr lang="ja-JP" altLang="en-US" sz="1050" dirty="0">
                <a:solidFill>
                  <a:schemeClr val="tx1">
                    <a:lumMod val="50000"/>
                    <a:lumOff val="50000"/>
                  </a:schemeClr>
                </a:solidFill>
              </a:rPr>
              <a:t>　確認できたら、「入力終了」ボタンを押してください。自動的にファイル名をつけてファイルを保存し、</a:t>
            </a:r>
            <a:r>
              <a:rPr lang="en-US" altLang="ja-JP" sz="1050" dirty="0">
                <a:solidFill>
                  <a:schemeClr val="tx1">
                    <a:lumMod val="50000"/>
                    <a:lumOff val="50000"/>
                  </a:schemeClr>
                </a:solidFill>
              </a:rPr>
              <a:t>Excel</a:t>
            </a:r>
            <a:r>
              <a:rPr lang="ja-JP" altLang="en-US" sz="1050" dirty="0">
                <a:solidFill>
                  <a:schemeClr val="tx1">
                    <a:lumMod val="50000"/>
                    <a:lumOff val="50000"/>
                  </a:schemeClr>
                </a:solidFill>
              </a:rPr>
              <a:t>ファイルが閉じられます。</a:t>
            </a:r>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r>
              <a:rPr lang="ja-JP" altLang="en-US" sz="1050" dirty="0">
                <a:solidFill>
                  <a:schemeClr val="tx1">
                    <a:lumMod val="50000"/>
                    <a:lumOff val="50000"/>
                  </a:schemeClr>
                </a:solidFill>
              </a:rPr>
              <a:t>　このファイルを地区学連に提出することで、公認競技会申請は終了です。</a:t>
            </a:r>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endParaRPr lang="en-US" altLang="ja-JP" sz="1050" dirty="0">
              <a:solidFill>
                <a:schemeClr val="tx1">
                  <a:lumMod val="50000"/>
                  <a:lumOff val="50000"/>
                </a:schemeClr>
              </a:solidFill>
            </a:endParaRPr>
          </a:p>
          <a:p>
            <a:r>
              <a:rPr lang="ja-JP" altLang="en-US" sz="1050" dirty="0">
                <a:solidFill>
                  <a:schemeClr val="tx1">
                    <a:lumMod val="50000"/>
                    <a:lumOff val="50000"/>
                  </a:schemeClr>
                </a:solidFill>
              </a:rPr>
              <a:t>　お疲れ様でした！</a:t>
            </a:r>
            <a:endParaRPr lang="en-US" altLang="ja-JP" sz="1050" dirty="0">
              <a:solidFill>
                <a:schemeClr val="tx1">
                  <a:lumMod val="50000"/>
                  <a:lumOff val="50000"/>
                </a:schemeClr>
              </a:solidFill>
            </a:endParaRPr>
          </a:p>
        </p:txBody>
      </p:sp>
      <p:cxnSp>
        <p:nvCxnSpPr>
          <p:cNvPr id="14" name="直線矢印コネクタ 13"/>
          <p:cNvCxnSpPr>
            <a:stCxn id="9" idx="2"/>
            <a:endCxn id="10" idx="0"/>
          </p:cNvCxnSpPr>
          <p:nvPr/>
        </p:nvCxnSpPr>
        <p:spPr>
          <a:xfrm>
            <a:off x="3064363" y="1424608"/>
            <a:ext cx="1916679" cy="3107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923" y="3425682"/>
            <a:ext cx="5229225" cy="7945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正方形/長方形 17"/>
          <p:cNvSpPr/>
          <p:nvPr/>
        </p:nvSpPr>
        <p:spPr>
          <a:xfrm>
            <a:off x="3523704" y="3584848"/>
            <a:ext cx="1238002" cy="3200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923" y="4587749"/>
            <a:ext cx="5229225" cy="57378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正方形/長方形 20"/>
          <p:cNvSpPr/>
          <p:nvPr/>
        </p:nvSpPr>
        <p:spPr>
          <a:xfrm>
            <a:off x="476672" y="4805457"/>
            <a:ext cx="1944216" cy="21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61E8253B-B0ED-4C50-A05D-4D4A3BE96890}" type="slidenum">
              <a:rPr kumimoji="1" lang="ja-JP" altLang="en-US" smtClean="0"/>
              <a:t>11</a:t>
            </a:fld>
            <a:endParaRPr kumimoji="1" lang="ja-JP" altLang="en-US"/>
          </a:p>
        </p:txBody>
      </p:sp>
      <p:sp>
        <p:nvSpPr>
          <p:cNvPr id="16" name="タイトル 1"/>
          <p:cNvSpPr txBox="1">
            <a:spLocks/>
          </p:cNvSpPr>
          <p:nvPr/>
        </p:nvSpPr>
        <p:spPr>
          <a:xfrm>
            <a:off x="332656" y="194472"/>
            <a:ext cx="5904656" cy="510056"/>
          </a:xfrm>
          <a:prstGeom prst="rect">
            <a:avLst/>
          </a:prstGeom>
          <a:ln w="3175">
            <a:solidFill>
              <a:schemeClr val="tx1"/>
            </a:solidFill>
          </a:ln>
        </p:spPr>
        <p:txBody>
          <a:bodyPr vert="horz" lIns="91440" tIns="0" rIns="91440" bIns="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1800" dirty="0"/>
              <a:t>申請日の入力</a:t>
            </a:r>
          </a:p>
        </p:txBody>
      </p:sp>
      <p:sp>
        <p:nvSpPr>
          <p:cNvPr id="22" name="タイトル 1"/>
          <p:cNvSpPr txBox="1">
            <a:spLocks/>
          </p:cNvSpPr>
          <p:nvPr/>
        </p:nvSpPr>
        <p:spPr>
          <a:xfrm>
            <a:off x="342000" y="2072680"/>
            <a:ext cx="5904656" cy="510056"/>
          </a:xfrm>
          <a:prstGeom prst="rect">
            <a:avLst/>
          </a:prstGeom>
          <a:ln w="3175">
            <a:solidFill>
              <a:schemeClr val="tx1"/>
            </a:solidFill>
          </a:ln>
        </p:spPr>
        <p:txBody>
          <a:bodyPr vert="horz" lIns="91440" tIns="0" rIns="91440" bIns="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1800" dirty="0"/>
              <a:t>入力の終了</a:t>
            </a:r>
          </a:p>
        </p:txBody>
      </p:sp>
    </p:spTree>
    <p:extLst>
      <p:ext uri="{BB962C8B-B14F-4D97-AF65-F5344CB8AC3E}">
        <p14:creationId xmlns:p14="http://schemas.microsoft.com/office/powerpoint/2010/main" val="41074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2656" y="194472"/>
            <a:ext cx="5904656" cy="510056"/>
          </a:xfrm>
          <a:ln w="3175">
            <a:solidFill>
              <a:schemeClr val="tx1"/>
            </a:solidFill>
          </a:ln>
        </p:spPr>
        <p:txBody>
          <a:bodyPr tIns="0" bIns="0" anchor="b">
            <a:noAutofit/>
          </a:bodyPr>
          <a:lstStyle/>
          <a:p>
            <a:pPr algn="l"/>
            <a:r>
              <a:rPr kumimoji="1" lang="ja-JP" altLang="en-US" sz="1800" dirty="0"/>
              <a:t>はじめに</a:t>
            </a:r>
          </a:p>
        </p:txBody>
      </p:sp>
      <p:sp>
        <p:nvSpPr>
          <p:cNvPr id="3" name="コンテンツ プレースホルダー 2"/>
          <p:cNvSpPr>
            <a:spLocks noGrp="1"/>
          </p:cNvSpPr>
          <p:nvPr>
            <p:ph idx="1"/>
          </p:nvPr>
        </p:nvSpPr>
        <p:spPr>
          <a:xfrm>
            <a:off x="342900" y="776537"/>
            <a:ext cx="5894412" cy="864096"/>
          </a:xfrm>
        </p:spPr>
        <p:txBody>
          <a:bodyPr anchor="t">
            <a:noAutofit/>
          </a:bodyPr>
          <a:lstStyle/>
          <a:p>
            <a:pPr marL="0" indent="0">
              <a:buNone/>
            </a:pPr>
            <a:r>
              <a:rPr lang="ja-JP" altLang="en-US" sz="1050" dirty="0"/>
              <a:t>　このマニュアルは、平成</a:t>
            </a:r>
            <a:r>
              <a:rPr lang="en-US" altLang="en-US" sz="1050" dirty="0"/>
              <a:t>29</a:t>
            </a:r>
            <a:r>
              <a:rPr lang="ja-JP" altLang="en-US" sz="1050" dirty="0"/>
              <a:t>年度の日本学生陸上競技連合への公認競技会申請の操作説明です。</a:t>
            </a:r>
            <a:endParaRPr lang="en-US" altLang="ja-JP" sz="1050" dirty="0"/>
          </a:p>
          <a:p>
            <a:pPr marL="0" indent="0">
              <a:buNone/>
            </a:pPr>
            <a:r>
              <a:rPr kumimoji="1" lang="ja-JP" altLang="en-US" sz="1050" dirty="0"/>
              <a:t>　公認競技会申請をすることで、競技会やそこで出た記録は正式に認められることとなります。</a:t>
            </a:r>
            <a:endParaRPr kumimoji="1" lang="en-US" altLang="ja-JP" sz="1050" dirty="0"/>
          </a:p>
          <a:p>
            <a:pPr marL="0" indent="0">
              <a:buNone/>
            </a:pPr>
            <a:r>
              <a:rPr kumimoji="1" lang="ja-JP" altLang="en-US" sz="1050" dirty="0"/>
              <a:t>公認競技会申請や記録公認申請に不備があると、記録が公認されないことになりますので、ミ</a:t>
            </a:r>
            <a:endParaRPr kumimoji="1" lang="en-US" altLang="ja-JP" sz="1050" dirty="0"/>
          </a:p>
          <a:p>
            <a:pPr marL="0" indent="0">
              <a:buNone/>
            </a:pPr>
            <a:r>
              <a:rPr kumimoji="1" lang="ja-JP" altLang="en-US" sz="1050" dirty="0"/>
              <a:t>スの無いように申請してください。</a:t>
            </a:r>
          </a:p>
        </p:txBody>
      </p:sp>
      <p:sp>
        <p:nvSpPr>
          <p:cNvPr id="6" name="コンテンツ プレースホルダー 2"/>
          <p:cNvSpPr txBox="1">
            <a:spLocks/>
          </p:cNvSpPr>
          <p:nvPr/>
        </p:nvSpPr>
        <p:spPr>
          <a:xfrm>
            <a:off x="332657" y="2312815"/>
            <a:ext cx="5894412" cy="4446494"/>
          </a:xfrm>
          <a:prstGeom prst="rect">
            <a:avLst/>
          </a:prstGeom>
        </p:spPr>
        <p:txBody>
          <a:bodyPr vert="horz" lIns="91440" tIns="45720" rIns="91440" bIns="45720" rtlCol="0" anchor="t">
            <a:norm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kumimoji="1"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kumimoji="1"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kumimoji="1"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kumimoji="1"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kumimoji="1"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kumimoji="1"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kumimoji="1"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kumimoji="1"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kumimoji="1" sz="1400" kern="1200" baseline="0">
                <a:solidFill>
                  <a:schemeClr val="tx1"/>
                </a:solidFill>
                <a:latin typeface="+mn-lt"/>
                <a:ea typeface="+mn-ea"/>
                <a:cs typeface="+mn-cs"/>
              </a:defRPr>
            </a:lvl9pPr>
          </a:lstStyle>
          <a:p>
            <a:pPr marL="0" indent="0">
              <a:buFont typeface="Wingdings" pitchFamily="2" charset="2"/>
              <a:buNone/>
            </a:pPr>
            <a:r>
              <a:rPr lang="ja-JP" altLang="en-US" sz="1050" dirty="0">
                <a:solidFill>
                  <a:schemeClr val="tx1">
                    <a:lumMod val="50000"/>
                    <a:lumOff val="50000"/>
                  </a:schemeClr>
                </a:solidFill>
              </a:rPr>
              <a:t>　「３</a:t>
            </a:r>
            <a:r>
              <a:rPr lang="en-US" altLang="ja-JP" sz="1050" dirty="0">
                <a:solidFill>
                  <a:schemeClr val="tx1">
                    <a:lumMod val="50000"/>
                    <a:lumOff val="50000"/>
                  </a:schemeClr>
                </a:solidFill>
              </a:rPr>
              <a:t>.</a:t>
            </a:r>
            <a:r>
              <a:rPr lang="ja-JP" altLang="en-US" sz="1050" dirty="0">
                <a:solidFill>
                  <a:schemeClr val="tx1">
                    <a:lumMod val="50000"/>
                    <a:lumOff val="50000"/>
                  </a:schemeClr>
                </a:solidFill>
              </a:rPr>
              <a:t>様式１①</a:t>
            </a:r>
            <a:r>
              <a:rPr lang="en-US" altLang="ja-JP" sz="1050" dirty="0">
                <a:solidFill>
                  <a:schemeClr val="tx1">
                    <a:lumMod val="50000"/>
                    <a:lumOff val="50000"/>
                  </a:schemeClr>
                </a:solidFill>
              </a:rPr>
              <a:t>-</a:t>
            </a:r>
            <a:r>
              <a:rPr lang="ja-JP" altLang="en-US" sz="1050" dirty="0">
                <a:solidFill>
                  <a:schemeClr val="tx1">
                    <a:lumMod val="50000"/>
                    <a:lumOff val="50000"/>
                  </a:schemeClr>
                </a:solidFill>
              </a:rPr>
              <a:t>（加盟校）開催申請書」のファイルを利用して自校が主催・主管する公認競技</a:t>
            </a:r>
            <a:endParaRPr lang="en-US" altLang="ja-JP" sz="1050" dirty="0">
              <a:solidFill>
                <a:schemeClr val="tx1">
                  <a:lumMod val="50000"/>
                  <a:lumOff val="50000"/>
                </a:schemeClr>
              </a:solidFill>
            </a:endParaRPr>
          </a:p>
          <a:p>
            <a:pPr marL="0" indent="0">
              <a:buFont typeface="Wingdings" pitchFamily="2" charset="2"/>
              <a:buNone/>
            </a:pPr>
            <a:r>
              <a:rPr lang="ja-JP" altLang="en-US" sz="1050" dirty="0">
                <a:solidFill>
                  <a:schemeClr val="tx1">
                    <a:lumMod val="50000"/>
                    <a:lumOff val="50000"/>
                  </a:schemeClr>
                </a:solidFill>
              </a:rPr>
              <a:t>会の申請書を作成してください。そのファイルを地区学連に提出することで、公認競技会申請</a:t>
            </a:r>
            <a:endParaRPr lang="en-US" altLang="ja-JP" sz="1050" dirty="0">
              <a:solidFill>
                <a:schemeClr val="tx1">
                  <a:lumMod val="50000"/>
                  <a:lumOff val="50000"/>
                </a:schemeClr>
              </a:solidFill>
            </a:endParaRPr>
          </a:p>
          <a:p>
            <a:pPr marL="0" indent="0">
              <a:buFont typeface="Wingdings" pitchFamily="2" charset="2"/>
              <a:buNone/>
            </a:pPr>
            <a:r>
              <a:rPr lang="ja-JP" altLang="en-US" sz="1050" dirty="0" err="1">
                <a:solidFill>
                  <a:schemeClr val="tx1">
                    <a:lumMod val="50000"/>
                    <a:lumOff val="50000"/>
                  </a:schemeClr>
                </a:solidFill>
              </a:rPr>
              <a:t>が完</a:t>
            </a:r>
            <a:r>
              <a:rPr lang="ja-JP" altLang="en-US" sz="1050" dirty="0">
                <a:solidFill>
                  <a:schemeClr val="tx1">
                    <a:lumMod val="50000"/>
                    <a:lumOff val="50000"/>
                  </a:schemeClr>
                </a:solidFill>
              </a:rPr>
              <a:t>了します。</a:t>
            </a:r>
            <a:endParaRPr lang="en-US" altLang="ja-JP" sz="1050" dirty="0">
              <a:solidFill>
                <a:schemeClr val="tx1">
                  <a:lumMod val="50000"/>
                  <a:lumOff val="50000"/>
                </a:schemeClr>
              </a:solidFill>
            </a:endParaRPr>
          </a:p>
          <a:p>
            <a:pPr marL="0" indent="0">
              <a:buFont typeface="Wingdings" pitchFamily="2" charset="2"/>
              <a:buNone/>
            </a:pPr>
            <a:r>
              <a:rPr lang="ja-JP" altLang="en-US" sz="1050" dirty="0">
                <a:solidFill>
                  <a:schemeClr val="tx1">
                    <a:lumMod val="50000"/>
                    <a:lumOff val="50000"/>
                  </a:schemeClr>
                </a:solidFill>
              </a:rPr>
              <a:t>　申請された競技会情報は、</a:t>
            </a:r>
            <a:r>
              <a:rPr lang="ja-JP" altLang="en-US" sz="1050" u="sng" dirty="0">
                <a:solidFill>
                  <a:schemeClr val="tx1">
                    <a:lumMod val="50000"/>
                    <a:lumOff val="50000"/>
                  </a:schemeClr>
                </a:solidFill>
              </a:rPr>
              <a:t>日本学生陸上競技連合の</a:t>
            </a:r>
            <a:r>
              <a:rPr lang="en-US" altLang="ja-JP" sz="1050" u="sng" dirty="0">
                <a:solidFill>
                  <a:schemeClr val="tx1">
                    <a:lumMod val="50000"/>
                    <a:lumOff val="50000"/>
                  </a:schemeClr>
                </a:solidFill>
              </a:rPr>
              <a:t>HP(</a:t>
            </a:r>
            <a:r>
              <a:rPr lang="en-US" altLang="ja-JP" sz="1050" u="sng" dirty="0">
                <a:solidFill>
                  <a:schemeClr val="tx1">
                    <a:lumMod val="50000"/>
                    <a:lumOff val="50000"/>
                  </a:schemeClr>
                </a:solidFill>
                <a:hlinkClick r:id="rId3"/>
              </a:rPr>
              <a:t>http://www.iuau.jp/</a:t>
            </a:r>
            <a:r>
              <a:rPr lang="en-US" altLang="ja-JP" sz="1050" u="sng" dirty="0">
                <a:solidFill>
                  <a:schemeClr val="tx1">
                    <a:lumMod val="50000"/>
                    <a:lumOff val="50000"/>
                  </a:schemeClr>
                </a:solidFill>
              </a:rPr>
              <a:t>)</a:t>
            </a:r>
            <a:r>
              <a:rPr lang="ja-JP" altLang="en-US" sz="1050" dirty="0">
                <a:solidFill>
                  <a:schemeClr val="tx1">
                    <a:lumMod val="50000"/>
                    <a:lumOff val="50000"/>
                  </a:schemeClr>
                </a:solidFill>
              </a:rPr>
              <a:t>や、</a:t>
            </a:r>
            <a:r>
              <a:rPr lang="ja-JP" altLang="en-US" sz="1050" u="sng" dirty="0">
                <a:solidFill>
                  <a:schemeClr val="tx1">
                    <a:lumMod val="50000"/>
                    <a:lumOff val="50000"/>
                  </a:schemeClr>
                </a:solidFill>
              </a:rPr>
              <a:t>日本陸上競</a:t>
            </a:r>
            <a:endParaRPr lang="en-US" altLang="ja-JP" sz="1050" u="sng" dirty="0">
              <a:solidFill>
                <a:schemeClr val="tx1">
                  <a:lumMod val="50000"/>
                  <a:lumOff val="50000"/>
                </a:schemeClr>
              </a:solidFill>
            </a:endParaRPr>
          </a:p>
          <a:p>
            <a:pPr marL="0" indent="0">
              <a:buFont typeface="Wingdings" pitchFamily="2" charset="2"/>
              <a:buNone/>
            </a:pPr>
            <a:r>
              <a:rPr lang="ja-JP" altLang="en-US" sz="1050" u="sng" dirty="0">
                <a:solidFill>
                  <a:schemeClr val="tx1">
                    <a:lumMod val="50000"/>
                    <a:lumOff val="50000"/>
                  </a:schemeClr>
                </a:solidFill>
              </a:rPr>
              <a:t>技連盟の</a:t>
            </a:r>
            <a:r>
              <a:rPr lang="en-US" altLang="ja-JP" sz="1050" u="sng" dirty="0">
                <a:solidFill>
                  <a:schemeClr val="tx1">
                    <a:lumMod val="50000"/>
                    <a:lumOff val="50000"/>
                  </a:schemeClr>
                </a:solidFill>
              </a:rPr>
              <a:t>HP(</a:t>
            </a:r>
            <a:r>
              <a:rPr lang="en-US" altLang="ja-JP" sz="1050" u="sng" dirty="0">
                <a:solidFill>
                  <a:schemeClr val="tx1">
                    <a:lumMod val="50000"/>
                    <a:lumOff val="50000"/>
                  </a:schemeClr>
                </a:solidFill>
                <a:hlinkClick r:id="rId4"/>
              </a:rPr>
              <a:t>http://jaaf.or.jp/</a:t>
            </a:r>
            <a:r>
              <a:rPr lang="en-US" altLang="ja-JP" sz="1050" u="sng" dirty="0">
                <a:solidFill>
                  <a:schemeClr val="tx1">
                    <a:lumMod val="50000"/>
                    <a:lumOff val="50000"/>
                  </a:schemeClr>
                </a:solidFill>
              </a:rPr>
              <a:t>)</a:t>
            </a:r>
            <a:r>
              <a:rPr lang="ja-JP" altLang="en-US" sz="1050" dirty="0">
                <a:solidFill>
                  <a:schemeClr val="tx1">
                    <a:lumMod val="50000"/>
                    <a:lumOff val="50000"/>
                  </a:schemeClr>
                </a:solidFill>
              </a:rPr>
              <a:t>において確認することが出来ますので、</a:t>
            </a:r>
            <a:r>
              <a:rPr lang="en-US" altLang="ja-JP" sz="1050" dirty="0">
                <a:solidFill>
                  <a:schemeClr val="tx1">
                    <a:lumMod val="50000"/>
                    <a:lumOff val="50000"/>
                  </a:schemeClr>
                </a:solidFill>
              </a:rPr>
              <a:t>4</a:t>
            </a:r>
            <a:r>
              <a:rPr lang="ja-JP" altLang="en-US" sz="1050" dirty="0">
                <a:solidFill>
                  <a:schemeClr val="tx1">
                    <a:lumMod val="50000"/>
                    <a:lumOff val="50000"/>
                  </a:schemeClr>
                </a:solidFill>
              </a:rPr>
              <a:t>月以降に、正しく申請が</a:t>
            </a:r>
            <a:endParaRPr lang="en-US" altLang="ja-JP" sz="1050" dirty="0">
              <a:solidFill>
                <a:schemeClr val="tx1">
                  <a:lumMod val="50000"/>
                  <a:lumOff val="50000"/>
                </a:schemeClr>
              </a:solidFill>
            </a:endParaRPr>
          </a:p>
          <a:p>
            <a:pPr marL="0" indent="0">
              <a:buFont typeface="Wingdings" pitchFamily="2" charset="2"/>
              <a:buNone/>
            </a:pPr>
            <a:r>
              <a:rPr lang="ja-JP" altLang="en-US" sz="1050" dirty="0">
                <a:solidFill>
                  <a:schemeClr val="tx1">
                    <a:lumMod val="50000"/>
                    <a:lumOff val="50000"/>
                  </a:schemeClr>
                </a:solidFill>
              </a:rPr>
              <a:t>行われたかを確認するようにしてください。</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657" y="3512841"/>
            <a:ext cx="2808311" cy="223844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61E8253B-B0ED-4C50-A05D-4D4A3BE96890}" type="slidenum">
              <a:rPr kumimoji="1" lang="ja-JP" altLang="en-US" smtClean="0"/>
              <a:t>1</a:t>
            </a:fld>
            <a:endParaRPr kumimoji="1" lang="ja-JP" altLang="en-US"/>
          </a:p>
        </p:txBody>
      </p:sp>
      <p:sp>
        <p:nvSpPr>
          <p:cNvPr id="8" name="タイトル 1"/>
          <p:cNvSpPr txBox="1">
            <a:spLocks/>
          </p:cNvSpPr>
          <p:nvPr/>
        </p:nvSpPr>
        <p:spPr>
          <a:xfrm>
            <a:off x="317104" y="1645076"/>
            <a:ext cx="5904656" cy="510056"/>
          </a:xfrm>
          <a:prstGeom prst="rect">
            <a:avLst/>
          </a:prstGeom>
          <a:ln w="3175">
            <a:solidFill>
              <a:schemeClr val="tx1"/>
            </a:solidFill>
          </a:ln>
        </p:spPr>
        <p:txBody>
          <a:bodyPr vert="horz" lIns="91440" tIns="0" rIns="91440" bIns="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1800" dirty="0"/>
              <a:t>公認競技会申請の流れ</a:t>
            </a:r>
          </a:p>
        </p:txBody>
      </p:sp>
    </p:spTree>
    <p:extLst>
      <p:ext uri="{BB962C8B-B14F-4D97-AF65-F5344CB8AC3E}">
        <p14:creationId xmlns:p14="http://schemas.microsoft.com/office/powerpoint/2010/main" val="1436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2900" y="779536"/>
            <a:ext cx="5894412" cy="8346927"/>
          </a:xfrm>
        </p:spPr>
        <p:txBody>
          <a:bodyPr anchor="t">
            <a:normAutofit/>
          </a:bodyPr>
          <a:lstStyle/>
          <a:p>
            <a:pPr marL="0" indent="0">
              <a:buNone/>
            </a:pPr>
            <a:r>
              <a:rPr lang="ja-JP" altLang="en-US" sz="1050" dirty="0"/>
              <a:t>　配布した申請フォームは、</a:t>
            </a:r>
            <a:r>
              <a:rPr lang="en-US" altLang="ja-JP" sz="1050" dirty="0"/>
              <a:t>Windows </a:t>
            </a:r>
            <a:r>
              <a:rPr lang="ja-JP" altLang="en-US" sz="1050" dirty="0"/>
              <a:t>版</a:t>
            </a:r>
            <a:r>
              <a:rPr lang="en-US" altLang="ja-JP" sz="1050" dirty="0"/>
              <a:t>Microsoft Excel </a:t>
            </a:r>
            <a:r>
              <a:rPr lang="ja-JP" altLang="en-US" sz="1050" dirty="0"/>
              <a:t>が必要となります。また、入力の手</a:t>
            </a:r>
            <a:endParaRPr lang="en-US" altLang="ja-JP" sz="1050" dirty="0"/>
          </a:p>
          <a:p>
            <a:pPr marL="0" indent="0">
              <a:buNone/>
            </a:pPr>
            <a:r>
              <a:rPr lang="ja-JP" altLang="en-US" sz="1050" dirty="0"/>
              <a:t>助けとなる機能などにマクロを使用しています。そのため、入力開始前に次の点について必ず</a:t>
            </a:r>
            <a:endParaRPr lang="en-US" altLang="ja-JP" sz="1050" dirty="0"/>
          </a:p>
          <a:p>
            <a:pPr marL="0" indent="0">
              <a:buNone/>
            </a:pPr>
            <a:r>
              <a:rPr lang="ja-JP" altLang="en-US" sz="1050" dirty="0"/>
              <a:t>確認した上で作業を行ってください。</a:t>
            </a:r>
            <a:endParaRPr lang="en-US" altLang="ja-JP" sz="1050" dirty="0"/>
          </a:p>
          <a:p>
            <a:pPr marL="0" indent="0">
              <a:buNone/>
            </a:pPr>
            <a:endParaRPr kumimoji="1" lang="en-US" altLang="ja-JP" sz="1050" dirty="0"/>
          </a:p>
          <a:p>
            <a:pPr marL="0" indent="0">
              <a:buNone/>
            </a:pPr>
            <a:r>
              <a:rPr lang="ja-JP" altLang="en-US" sz="1050" dirty="0"/>
              <a:t>　</a:t>
            </a:r>
            <a:r>
              <a:rPr lang="en-US" altLang="ja-JP" sz="1050" dirty="0"/>
              <a:t>Excel </a:t>
            </a:r>
            <a:r>
              <a:rPr lang="ja-JP" altLang="en-US" sz="1050" dirty="0"/>
              <a:t>では、セキュリティ対策などから、初期状態ではマクロの使用を制限する機能が働いて</a:t>
            </a:r>
            <a:endParaRPr lang="en-US" altLang="ja-JP" sz="1050" dirty="0"/>
          </a:p>
          <a:p>
            <a:pPr marL="0" indent="0">
              <a:buNone/>
            </a:pPr>
            <a:r>
              <a:rPr lang="ja-JP" altLang="en-US" sz="1050" dirty="0"/>
              <a:t>います。</a:t>
            </a:r>
          </a:p>
          <a:p>
            <a:pPr marL="0" indent="0">
              <a:buNone/>
            </a:pPr>
            <a:r>
              <a:rPr lang="ja-JP" altLang="en-US" sz="1050" dirty="0"/>
              <a:t>　そのためセキュリティレベルを変更する必要があります。以下の手順でセキュリティレベル</a:t>
            </a:r>
            <a:endParaRPr lang="en-US" altLang="ja-JP" sz="1050" dirty="0"/>
          </a:p>
          <a:p>
            <a:pPr marL="0" indent="0">
              <a:buNone/>
            </a:pPr>
            <a:r>
              <a:rPr lang="ja-JP" altLang="en-US" sz="1050" dirty="0"/>
              <a:t>を変更してください。</a:t>
            </a:r>
            <a:endParaRPr lang="en-US" altLang="ja-JP" sz="1050" dirty="0"/>
          </a:p>
          <a:p>
            <a:pPr marL="0" indent="0">
              <a:buNone/>
            </a:pPr>
            <a:endParaRPr lang="ja-JP" altLang="en-US" sz="1050" dirty="0"/>
          </a:p>
          <a:p>
            <a:pPr marL="0" indent="0">
              <a:buNone/>
            </a:pPr>
            <a:r>
              <a:rPr lang="ja-JP" altLang="en-US" sz="1050" dirty="0"/>
              <a:t>●</a:t>
            </a:r>
            <a:r>
              <a:rPr lang="en-US" altLang="ja-JP" sz="1050" dirty="0"/>
              <a:t>Excel2000</a:t>
            </a:r>
            <a:r>
              <a:rPr lang="ja-JP" altLang="en-US" sz="1050" dirty="0" err="1"/>
              <a:t>、</a:t>
            </a:r>
            <a:r>
              <a:rPr lang="en-US" altLang="ja-JP" sz="1050" dirty="0"/>
              <a:t>XP(2002)</a:t>
            </a:r>
            <a:r>
              <a:rPr lang="ja-JP" altLang="en-US" sz="1050" dirty="0" err="1"/>
              <a:t>、</a:t>
            </a:r>
            <a:r>
              <a:rPr lang="en-US" altLang="ja-JP" sz="1050" dirty="0"/>
              <a:t>2003 </a:t>
            </a:r>
            <a:r>
              <a:rPr lang="ja-JP" altLang="en-US" sz="1050" dirty="0"/>
              <a:t>を使用している場合</a:t>
            </a:r>
          </a:p>
          <a:p>
            <a:pPr marL="0" indent="0">
              <a:buNone/>
            </a:pPr>
            <a:r>
              <a:rPr lang="ja-JP" altLang="en-US" sz="1050" dirty="0"/>
              <a:t>１．</a:t>
            </a:r>
            <a:r>
              <a:rPr lang="en-US" altLang="ja-JP" sz="1050" dirty="0"/>
              <a:t>Microsoft Excel </a:t>
            </a:r>
            <a:r>
              <a:rPr lang="ja-JP" altLang="en-US" sz="1050" dirty="0"/>
              <a:t>を起動します。</a:t>
            </a:r>
          </a:p>
          <a:p>
            <a:pPr marL="0" indent="0">
              <a:buNone/>
            </a:pPr>
            <a:r>
              <a:rPr lang="ja-JP" altLang="en-US" sz="1050" dirty="0"/>
              <a:t>２．画面上部の</a:t>
            </a:r>
            <a:r>
              <a:rPr lang="en-US" altLang="ja-JP" sz="1050" dirty="0"/>
              <a:t>〔</a:t>
            </a:r>
            <a:r>
              <a:rPr lang="ja-JP" altLang="en-US" sz="1050" dirty="0"/>
              <a:t>ツール</a:t>
            </a:r>
            <a:r>
              <a:rPr lang="en-US" altLang="ja-JP" sz="1050" dirty="0"/>
              <a:t>〕</a:t>
            </a:r>
            <a:r>
              <a:rPr lang="ja-JP" altLang="en-US" sz="1050" dirty="0"/>
              <a:t>メニューをクリックし、さらに</a:t>
            </a:r>
            <a:r>
              <a:rPr lang="en-US" altLang="ja-JP" sz="1050" dirty="0"/>
              <a:t>〔</a:t>
            </a:r>
            <a:r>
              <a:rPr lang="ja-JP" altLang="en-US" sz="1050" dirty="0"/>
              <a:t>マクロ</a:t>
            </a:r>
            <a:r>
              <a:rPr lang="en-US" altLang="ja-JP" sz="1050" dirty="0"/>
              <a:t>〕</a:t>
            </a:r>
            <a:r>
              <a:rPr lang="ja-JP" altLang="en-US" sz="1050" dirty="0"/>
              <a:t>－</a:t>
            </a:r>
            <a:r>
              <a:rPr lang="en-US" altLang="ja-JP" sz="1050" dirty="0"/>
              <a:t>〔</a:t>
            </a:r>
            <a:r>
              <a:rPr lang="ja-JP" altLang="en-US" sz="1050" dirty="0"/>
              <a:t>セキュリティ</a:t>
            </a:r>
            <a:r>
              <a:rPr lang="en-US" altLang="ja-JP" sz="1050" dirty="0"/>
              <a:t>〕</a:t>
            </a:r>
            <a:r>
              <a:rPr lang="ja-JP" altLang="en-US" sz="1050" dirty="0"/>
              <a:t>の順</a:t>
            </a:r>
            <a:endParaRPr lang="en-US" altLang="ja-JP" sz="1050" dirty="0"/>
          </a:p>
          <a:p>
            <a:pPr marL="0" indent="0">
              <a:buNone/>
            </a:pPr>
            <a:r>
              <a:rPr lang="ja-JP" altLang="en-US" sz="1050" dirty="0"/>
              <a:t>　　にクリックします。以下のようなセキュリティ設定画面が表示されます。</a:t>
            </a:r>
            <a:r>
              <a:rPr lang="en-US" altLang="ja-JP" sz="1050" dirty="0"/>
              <a:t>Excel </a:t>
            </a:r>
            <a:r>
              <a:rPr lang="ja-JP" altLang="en-US" sz="1050" dirty="0"/>
              <a:t>のバージョ</a:t>
            </a:r>
            <a:endParaRPr lang="en-US" altLang="ja-JP" sz="1050" dirty="0"/>
          </a:p>
          <a:p>
            <a:pPr marL="0" indent="0">
              <a:buNone/>
            </a:pPr>
            <a:r>
              <a:rPr lang="ja-JP" altLang="en-US" sz="1050" dirty="0"/>
              <a:t>　　ンによって多少表示される画面は異なりますが、セキュリティレベルの中で「中」を選択</a:t>
            </a:r>
            <a:endParaRPr lang="en-US" altLang="ja-JP" sz="1050" dirty="0"/>
          </a:p>
          <a:p>
            <a:pPr marL="0" indent="0">
              <a:buNone/>
            </a:pPr>
            <a:r>
              <a:rPr lang="ja-JP" altLang="en-US" sz="1050" dirty="0"/>
              <a:t>　　し、</a:t>
            </a:r>
            <a:r>
              <a:rPr lang="en-US" altLang="ja-JP" sz="1050" dirty="0"/>
              <a:t>〔</a:t>
            </a:r>
            <a:r>
              <a:rPr lang="ja-JP" altLang="en-US" sz="1050" dirty="0"/>
              <a:t>ＯＫ</a:t>
            </a:r>
            <a:r>
              <a:rPr lang="en-US" altLang="ja-JP" sz="1050" dirty="0"/>
              <a:t>〕</a:t>
            </a:r>
            <a:r>
              <a:rPr lang="ja-JP" altLang="en-US" sz="1050" dirty="0"/>
              <a:t>ボタンをクリックします。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３．配布された「開催申請書」ファイルをダブルクリックして開きますが、途中で以下のよう</a:t>
            </a:r>
            <a:endParaRPr lang="en-US" altLang="ja-JP" sz="1050" dirty="0"/>
          </a:p>
          <a:p>
            <a:pPr marL="0" indent="0">
              <a:buNone/>
            </a:pPr>
            <a:r>
              <a:rPr lang="ja-JP" altLang="en-US" sz="1050" dirty="0"/>
              <a:t>　　なメッセージが表示されます。</a:t>
            </a:r>
          </a:p>
          <a:p>
            <a:pPr marL="0" indent="0">
              <a:buNone/>
            </a:pPr>
            <a:r>
              <a:rPr lang="ja-JP" altLang="en-US" sz="1050" dirty="0"/>
              <a:t>　　</a:t>
            </a:r>
            <a:r>
              <a:rPr lang="en-US" altLang="ja-JP" sz="1050" dirty="0"/>
              <a:t>〔</a:t>
            </a:r>
            <a:r>
              <a:rPr lang="ja-JP" altLang="en-US" sz="1050" dirty="0"/>
              <a:t>マクロを有効にする</a:t>
            </a:r>
            <a:r>
              <a:rPr lang="en-US" altLang="ja-JP" sz="1050" dirty="0"/>
              <a:t>(</a:t>
            </a:r>
            <a:r>
              <a:rPr lang="en-US" altLang="ja-JP" sz="1050" u="sng" dirty="0"/>
              <a:t>E</a:t>
            </a:r>
            <a:r>
              <a:rPr lang="en-US" altLang="ja-JP" sz="1050" dirty="0"/>
              <a:t>)〕</a:t>
            </a:r>
            <a:r>
              <a:rPr lang="ja-JP" altLang="en-US" sz="1050" dirty="0"/>
              <a:t>をクリックすると、登録メニューが表示されます。</a:t>
            </a:r>
            <a:endParaRPr lang="en-US" altLang="ja-JP" sz="1050" dirty="0"/>
          </a:p>
          <a:p>
            <a:pPr marL="0" indent="0">
              <a:buNone/>
            </a:pPr>
            <a:endParaRPr lang="ja-JP" altLang="en-US" sz="1050" dirty="0"/>
          </a:p>
          <a:p>
            <a:pPr marL="0" indent="0">
              <a:buNone/>
            </a:pPr>
            <a:endParaRPr lang="en-US" altLang="ja-JP" sz="105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52" y="3790889"/>
            <a:ext cx="2159322"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920" y="3790889"/>
            <a:ext cx="2477000" cy="2198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正方形/長方形 6"/>
          <p:cNvSpPr/>
          <p:nvPr/>
        </p:nvSpPr>
        <p:spPr>
          <a:xfrm>
            <a:off x="484458" y="4627863"/>
            <a:ext cx="1864422" cy="2380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833062" y="4609584"/>
            <a:ext cx="2252121" cy="1843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61E8253B-B0ED-4C50-A05D-4D4A3BE96890}" type="slidenum">
              <a:rPr kumimoji="1" lang="ja-JP" altLang="en-US" smtClean="0"/>
              <a:t>2</a:t>
            </a:fld>
            <a:endParaRPr kumimoji="1" lang="ja-JP" altLang="en-US"/>
          </a:p>
        </p:txBody>
      </p:sp>
      <p:sp>
        <p:nvSpPr>
          <p:cNvPr id="11" name="タイトル 1"/>
          <p:cNvSpPr>
            <a:spLocks noGrp="1"/>
          </p:cNvSpPr>
          <p:nvPr>
            <p:ph type="title"/>
          </p:nvPr>
        </p:nvSpPr>
        <p:spPr>
          <a:xfrm>
            <a:off x="332656" y="194472"/>
            <a:ext cx="5904656" cy="510056"/>
          </a:xfrm>
          <a:ln w="3175">
            <a:solidFill>
              <a:schemeClr val="tx1"/>
            </a:solidFill>
          </a:ln>
        </p:spPr>
        <p:txBody>
          <a:bodyPr tIns="0" bIns="0" anchor="b">
            <a:noAutofit/>
          </a:bodyPr>
          <a:lstStyle/>
          <a:p>
            <a:pPr algn="l"/>
            <a:r>
              <a:rPr lang="ja-JP" altLang="en-US" sz="1800" dirty="0"/>
              <a:t>マクロに関するセキュリティの問題</a:t>
            </a:r>
            <a:endParaRPr kumimoji="1" lang="ja-JP" altLang="en-US" sz="1800"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52" y="7041232"/>
            <a:ext cx="2755116" cy="1262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テキスト ボックス 12"/>
          <p:cNvSpPr txBox="1"/>
          <p:nvPr/>
        </p:nvSpPr>
        <p:spPr>
          <a:xfrm>
            <a:off x="431550" y="7249488"/>
            <a:ext cx="2534386" cy="184666"/>
          </a:xfrm>
          <a:prstGeom prst="rect">
            <a:avLst/>
          </a:prstGeom>
          <a:solidFill>
            <a:srgbClr val="E7E7D6"/>
          </a:solidFill>
        </p:spPr>
        <p:txBody>
          <a:bodyPr wrap="square" rtlCol="0">
            <a:spAutoFit/>
          </a:bodyPr>
          <a:lstStyle/>
          <a:p>
            <a:r>
              <a:rPr kumimoji="1" lang="en-US" altLang="ja-JP" sz="600" dirty="0">
                <a:latin typeface="ＭＳ Ｐゴシック" pitchFamily="50" charset="-128"/>
                <a:ea typeface="ＭＳ Ｐゴシック" pitchFamily="50" charset="-128"/>
              </a:rPr>
              <a:t>“c:\2.</a:t>
            </a:r>
            <a:r>
              <a:rPr kumimoji="1" lang="ja-JP" altLang="en-US" sz="600" dirty="0">
                <a:latin typeface="ＭＳ Ｐゴシック" pitchFamily="50" charset="-128"/>
                <a:ea typeface="ＭＳ Ｐゴシック" pitchFamily="50" charset="-128"/>
              </a:rPr>
              <a:t>様式</a:t>
            </a:r>
            <a:r>
              <a:rPr lang="ja-JP" altLang="en-US" sz="600" dirty="0">
                <a:latin typeface="ＭＳ Ｐゴシック" pitchFamily="50" charset="-128"/>
                <a:ea typeface="ＭＳ Ｐゴシック" pitchFamily="50" charset="-128"/>
              </a:rPr>
              <a:t>１①</a:t>
            </a:r>
            <a:r>
              <a:rPr lang="en-US" altLang="ja-JP" sz="600" dirty="0">
                <a:latin typeface="ＭＳ Ｐゴシック" pitchFamily="50" charset="-128"/>
                <a:ea typeface="ＭＳ Ｐゴシック" pitchFamily="50" charset="-128"/>
              </a:rPr>
              <a:t>-</a:t>
            </a:r>
            <a:r>
              <a:rPr lang="ja-JP" altLang="en-US" sz="600" dirty="0">
                <a:latin typeface="ＭＳ Ｐゴシック" pitchFamily="50" charset="-128"/>
                <a:ea typeface="ＭＳ Ｐゴシック" pitchFamily="50" charset="-128"/>
              </a:rPr>
              <a:t>（加盟校）開催申請書</a:t>
            </a:r>
            <a:r>
              <a:rPr lang="en-US" altLang="ja-JP" sz="600" dirty="0">
                <a:latin typeface="ＭＳ Ｐゴシック" pitchFamily="50" charset="-128"/>
                <a:ea typeface="ＭＳ Ｐゴシック" pitchFamily="50" charset="-128"/>
              </a:rPr>
              <a:t>.</a:t>
            </a:r>
            <a:r>
              <a:rPr lang="en-US" altLang="ja-JP" sz="600" dirty="0" err="1">
                <a:latin typeface="ＭＳ Ｐゴシック" pitchFamily="50" charset="-128"/>
                <a:ea typeface="ＭＳ Ｐゴシック" pitchFamily="50" charset="-128"/>
              </a:rPr>
              <a:t>xls</a:t>
            </a:r>
            <a:r>
              <a:rPr lang="en-US" altLang="ja-JP" sz="600" dirty="0">
                <a:latin typeface="ＭＳ Ｐゴシック" pitchFamily="50" charset="-128"/>
                <a:ea typeface="ＭＳ Ｐゴシック" pitchFamily="50" charset="-128"/>
              </a:rPr>
              <a:t>”</a:t>
            </a:r>
            <a:r>
              <a:rPr lang="ja-JP" altLang="en-US" sz="600" dirty="0">
                <a:latin typeface="ＭＳ Ｐゴシック" pitchFamily="50" charset="-128"/>
                <a:ea typeface="ＭＳ Ｐゴシック" pitchFamily="50" charset="-128"/>
              </a:rPr>
              <a:t>はマクロを含んでいます。</a:t>
            </a:r>
            <a:endParaRPr kumimoji="1" lang="ja-JP" altLang="en-US" sz="600" dirty="0">
              <a:latin typeface="ＭＳ Ｐゴシック" pitchFamily="50" charset="-128"/>
              <a:ea typeface="ＭＳ Ｐゴシック" pitchFamily="50" charset="-128"/>
            </a:endParaRPr>
          </a:p>
        </p:txBody>
      </p:sp>
      <p:sp>
        <p:nvSpPr>
          <p:cNvPr id="14" name="正方形/長方形 13"/>
          <p:cNvSpPr/>
          <p:nvPr/>
        </p:nvSpPr>
        <p:spPr>
          <a:xfrm>
            <a:off x="1416669" y="8113678"/>
            <a:ext cx="932211" cy="119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524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2900" y="194472"/>
            <a:ext cx="5894412" cy="9283031"/>
          </a:xfrm>
        </p:spPr>
        <p:txBody>
          <a:bodyPr anchor="t">
            <a:normAutofit lnSpcReduction="10000"/>
          </a:bodyPr>
          <a:lstStyle/>
          <a:p>
            <a:pPr marL="0" indent="0">
              <a:buNone/>
            </a:pPr>
            <a:r>
              <a:rPr lang="ja-JP" altLang="en-US" sz="1050" dirty="0"/>
              <a:t>●</a:t>
            </a:r>
            <a:r>
              <a:rPr lang="en-US" altLang="ja-JP" sz="1050" dirty="0"/>
              <a:t>Excel2007</a:t>
            </a:r>
            <a:r>
              <a:rPr lang="ja-JP" altLang="en-US" sz="1050" dirty="0" err="1"/>
              <a:t>、</a:t>
            </a:r>
            <a:r>
              <a:rPr lang="en-US" altLang="ja-JP" sz="1050" dirty="0"/>
              <a:t>2010 </a:t>
            </a:r>
            <a:r>
              <a:rPr lang="ja-JP" altLang="en-US" sz="1050" dirty="0"/>
              <a:t>を使用している場合</a:t>
            </a:r>
          </a:p>
          <a:p>
            <a:pPr marL="0" indent="0">
              <a:buNone/>
            </a:pPr>
            <a:r>
              <a:rPr lang="ja-JP" altLang="en-US" sz="1050" dirty="0"/>
              <a:t>１．</a:t>
            </a:r>
            <a:r>
              <a:rPr lang="en-US" altLang="ja-JP" sz="1050" dirty="0"/>
              <a:t>Microsoft Excel </a:t>
            </a:r>
            <a:r>
              <a:rPr lang="ja-JP" altLang="en-US" sz="1050" dirty="0"/>
              <a:t>を起動します。</a:t>
            </a:r>
          </a:p>
          <a:p>
            <a:pPr marL="0" indent="0">
              <a:buNone/>
            </a:pPr>
            <a:r>
              <a:rPr lang="ja-JP" altLang="en-US" sz="1050" dirty="0"/>
              <a:t>２．画面左上の</a:t>
            </a:r>
            <a:r>
              <a:rPr lang="en-US" altLang="ja-JP" sz="1050" dirty="0"/>
              <a:t>〔Microsoft Office </a:t>
            </a:r>
            <a:r>
              <a:rPr lang="ja-JP" altLang="en-US" sz="1050" dirty="0"/>
              <a:t>ボタン</a:t>
            </a:r>
            <a:r>
              <a:rPr lang="en-US" altLang="ja-JP" sz="1050" dirty="0"/>
              <a:t>〕</a:t>
            </a:r>
            <a:r>
              <a:rPr lang="ja-JP" altLang="en-US" sz="1050" dirty="0"/>
              <a:t>をクリックし、</a:t>
            </a:r>
            <a:r>
              <a:rPr lang="en-US" altLang="ja-JP" sz="1050" dirty="0"/>
              <a:t>〔Excel </a:t>
            </a:r>
            <a:r>
              <a:rPr lang="ja-JP" altLang="en-US" sz="1050" dirty="0"/>
              <a:t>のオプション</a:t>
            </a:r>
            <a:r>
              <a:rPr lang="en-US" altLang="ja-JP" sz="1050" dirty="0"/>
              <a:t>〕</a:t>
            </a:r>
            <a:r>
              <a:rPr lang="ja-JP" altLang="en-US" sz="1050" dirty="0"/>
              <a:t>ボタンをク</a:t>
            </a:r>
            <a:endParaRPr lang="en-US" altLang="ja-JP" sz="1050" dirty="0"/>
          </a:p>
          <a:p>
            <a:pPr marL="0" indent="0">
              <a:buNone/>
            </a:pPr>
            <a:r>
              <a:rPr lang="ja-JP" altLang="en-US" sz="1050" dirty="0"/>
              <a:t>　　リックします。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３．</a:t>
            </a:r>
            <a:r>
              <a:rPr lang="en-US" altLang="ja-JP" sz="1050" dirty="0"/>
              <a:t>Excel </a:t>
            </a:r>
            <a:r>
              <a:rPr lang="ja-JP" altLang="en-US" sz="1050" dirty="0"/>
              <a:t>のオプション設定の「セキュリティ センター」を選択します。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４．「マクロの設定」をクリックします。「マクロの設定」に表示されるマクロのセキュリ</a:t>
            </a:r>
            <a:endParaRPr lang="en-US" altLang="ja-JP" sz="1050" dirty="0"/>
          </a:p>
          <a:p>
            <a:pPr marL="0" indent="0">
              <a:buNone/>
            </a:pPr>
            <a:r>
              <a:rPr lang="ja-JP" altLang="en-US" sz="1050" dirty="0"/>
              <a:t>　　ティの中から、上から</a:t>
            </a:r>
            <a:r>
              <a:rPr lang="en-US" altLang="ja-JP" sz="1050" dirty="0"/>
              <a:t>2 </a:t>
            </a:r>
            <a:r>
              <a:rPr lang="ja-JP" altLang="en-US" sz="1050" dirty="0"/>
              <a:t>つ目の「警告を表示してすべてのマクロを無効にする」にチェッ</a:t>
            </a:r>
            <a:endParaRPr lang="en-US" altLang="ja-JP" sz="1050" dirty="0"/>
          </a:p>
          <a:p>
            <a:pPr marL="0" indent="0">
              <a:buNone/>
            </a:pPr>
            <a:r>
              <a:rPr lang="ja-JP" altLang="en-US" sz="1050" dirty="0"/>
              <a:t>　　クをつけ、</a:t>
            </a:r>
            <a:r>
              <a:rPr lang="en-US" altLang="ja-JP" sz="1050" dirty="0"/>
              <a:t>〔</a:t>
            </a:r>
            <a:r>
              <a:rPr lang="ja-JP" altLang="en-US" sz="1050" dirty="0"/>
              <a:t>ＯＫ</a:t>
            </a:r>
            <a:r>
              <a:rPr lang="en-US" altLang="ja-JP" sz="1050" dirty="0"/>
              <a:t>〕</a:t>
            </a:r>
            <a:r>
              <a:rPr lang="ja-JP" altLang="en-US" sz="1050" dirty="0"/>
              <a:t>をクリックします。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５．一旦</a:t>
            </a:r>
            <a:r>
              <a:rPr lang="en-US" altLang="ja-JP" sz="1050" dirty="0"/>
              <a:t>Excel </a:t>
            </a:r>
            <a:r>
              <a:rPr lang="ja-JP" altLang="en-US" sz="1050" dirty="0"/>
              <a:t>を終了し、競技会申請ファイルを再度開きます。</a:t>
            </a:r>
            <a:endParaRPr lang="en-US" altLang="ja-JP" sz="1050" dirty="0"/>
          </a:p>
          <a:p>
            <a:pPr marL="0" indent="0">
              <a:buNone/>
            </a:pPr>
            <a:r>
              <a:rPr lang="ja-JP" altLang="en-US" sz="1050" dirty="0"/>
              <a:t>６．画面上部にセキュリティの警告が表示されたら、</a:t>
            </a:r>
            <a:r>
              <a:rPr lang="en-US" altLang="ja-JP" sz="1050" dirty="0"/>
              <a:t>〔</a:t>
            </a:r>
            <a:r>
              <a:rPr lang="ja-JP" altLang="en-US" sz="1050" dirty="0"/>
              <a:t>オプション</a:t>
            </a:r>
            <a:r>
              <a:rPr lang="en-US" altLang="ja-JP" sz="1050" dirty="0"/>
              <a:t>〕</a:t>
            </a:r>
            <a:r>
              <a:rPr lang="ja-JP" altLang="en-US" sz="1050" dirty="0"/>
              <a:t>ボタンをクリックします。</a:t>
            </a: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７．「セキュリティ警告－マクロ」が表示されたら、「このコンテンツを有効にする」に</a:t>
            </a:r>
            <a:endParaRPr lang="en-US" altLang="ja-JP" sz="1050" dirty="0"/>
          </a:p>
          <a:p>
            <a:pPr marL="0" indent="0">
              <a:buNone/>
            </a:pPr>
            <a:r>
              <a:rPr lang="ja-JP" altLang="en-US" sz="1050" dirty="0"/>
              <a:t>　　チェックを付け、</a:t>
            </a:r>
            <a:r>
              <a:rPr lang="en-US" altLang="ja-JP" sz="1050" dirty="0"/>
              <a:t>〔</a:t>
            </a:r>
            <a:r>
              <a:rPr lang="ja-JP" altLang="en-US" sz="1050" dirty="0"/>
              <a:t>ＯＫ</a:t>
            </a:r>
            <a:r>
              <a:rPr lang="en-US" altLang="ja-JP" sz="1050" dirty="0"/>
              <a:t>〕</a:t>
            </a:r>
            <a:r>
              <a:rPr lang="ja-JP" altLang="en-US" sz="1050" dirty="0"/>
              <a:t>をクリックします。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★これでマクロ機能を使い、入力を行うことができます。</a:t>
            </a:r>
            <a:endParaRPr lang="en-US" altLang="ja-JP" sz="1050" dirty="0"/>
          </a:p>
          <a:p>
            <a:pPr marL="0" indent="0">
              <a:buNone/>
            </a:pPr>
            <a:endParaRPr lang="ja-JP" altLang="en-US" sz="1050" dirty="0"/>
          </a:p>
          <a:p>
            <a:pPr marL="0" indent="0">
              <a:buNone/>
            </a:pPr>
            <a:r>
              <a:rPr lang="ja-JP" altLang="en-US" sz="1050" dirty="0"/>
              <a:t>注意：</a:t>
            </a:r>
            <a:r>
              <a:rPr lang="ja-JP" altLang="en-US" sz="1050" b="1" u="wavyHeavy" dirty="0"/>
              <a:t>マクロが有効になっていなかった場合、入力することができません</a:t>
            </a:r>
            <a:r>
              <a:rPr lang="ja-JP" altLang="en-US" sz="1050" dirty="0"/>
              <a:t>ので、必ず有効にし</a:t>
            </a:r>
            <a:endParaRPr lang="en-US" altLang="ja-JP" sz="1050" dirty="0"/>
          </a:p>
          <a:p>
            <a:pPr marL="0" indent="0">
              <a:buNone/>
            </a:pPr>
            <a:r>
              <a:rPr lang="ja-JP" altLang="en-US" sz="1050" dirty="0"/>
              <a:t>て入力操作を行ってください。不明な点がありましたら、日本学連または各地区学連にお問い</a:t>
            </a:r>
            <a:endParaRPr lang="en-US" altLang="ja-JP" sz="1050" dirty="0"/>
          </a:p>
          <a:p>
            <a:pPr marL="0" indent="0">
              <a:buNone/>
            </a:pPr>
            <a:r>
              <a:rPr lang="ja-JP" altLang="en-US" sz="1050" dirty="0"/>
              <a:t>合わせください。</a:t>
            </a:r>
            <a:endParaRPr lang="en-US" altLang="ja-JP" sz="1050" dirty="0"/>
          </a:p>
          <a:p>
            <a:pPr marL="0" indent="0">
              <a:buNone/>
            </a:pPr>
            <a:endParaRPr lang="en-US" altLang="ja-JP" sz="1050" dirty="0"/>
          </a:p>
          <a:p>
            <a:pPr marL="0" indent="0">
              <a:buNone/>
            </a:pPr>
            <a:endParaRPr lang="ja-JP" altLang="en-US" sz="1050"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412" y="907182"/>
            <a:ext cx="1386513" cy="429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8709" y="907182"/>
            <a:ext cx="1509640" cy="1929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正方形/長方形 5"/>
          <p:cNvSpPr/>
          <p:nvPr/>
        </p:nvSpPr>
        <p:spPr>
          <a:xfrm>
            <a:off x="227412" y="907182"/>
            <a:ext cx="86634" cy="909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stCxn id="6" idx="3"/>
            <a:endCxn id="14" idx="1"/>
          </p:cNvCxnSpPr>
          <p:nvPr/>
        </p:nvCxnSpPr>
        <p:spPr>
          <a:xfrm>
            <a:off x="314046" y="952671"/>
            <a:ext cx="2012033" cy="18295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2326079" y="2728262"/>
            <a:ext cx="468000"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774" y="3080792"/>
            <a:ext cx="1955305" cy="811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正方形/長方形 17"/>
          <p:cNvSpPr/>
          <p:nvPr/>
        </p:nvSpPr>
        <p:spPr>
          <a:xfrm>
            <a:off x="611433" y="3806651"/>
            <a:ext cx="380995" cy="859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61E8253B-B0ED-4C50-A05D-4D4A3BE96890}" type="slidenum">
              <a:rPr kumimoji="1" lang="ja-JP" altLang="en-US" smtClean="0"/>
              <a:t>3</a:t>
            </a:fld>
            <a:endParaRPr kumimoji="1" lang="ja-JP" altLang="en-US"/>
          </a:p>
        </p:txBody>
      </p:sp>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434" y="4443826"/>
            <a:ext cx="1948646" cy="823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正方形/長方形 19"/>
          <p:cNvSpPr/>
          <p:nvPr/>
        </p:nvSpPr>
        <p:spPr>
          <a:xfrm>
            <a:off x="633630" y="4898887"/>
            <a:ext cx="432000" cy="72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51092" y="4794186"/>
            <a:ext cx="925666" cy="616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775" y="5742388"/>
            <a:ext cx="2369014" cy="234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正方形/長方形 22"/>
          <p:cNvSpPr/>
          <p:nvPr/>
        </p:nvSpPr>
        <p:spPr>
          <a:xfrm>
            <a:off x="1901957" y="5808304"/>
            <a:ext cx="468000"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435" y="6405091"/>
            <a:ext cx="1524524" cy="1476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正方形/長方形 27"/>
          <p:cNvSpPr/>
          <p:nvPr/>
        </p:nvSpPr>
        <p:spPr>
          <a:xfrm>
            <a:off x="739049" y="7231154"/>
            <a:ext cx="555299" cy="923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525634" y="7758612"/>
            <a:ext cx="255104" cy="66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957530" y="7043635"/>
            <a:ext cx="943375" cy="138499"/>
          </a:xfrm>
          <a:prstGeom prst="rect">
            <a:avLst/>
          </a:prstGeom>
          <a:solidFill>
            <a:schemeClr val="bg1"/>
          </a:solidFill>
        </p:spPr>
        <p:txBody>
          <a:bodyPr wrap="square" rtlCol="0">
            <a:spAutoFit/>
          </a:bodyPr>
          <a:lstStyle/>
          <a:p>
            <a:r>
              <a:rPr kumimoji="1" lang="en-US" altLang="ja-JP" sz="300" dirty="0">
                <a:solidFill>
                  <a:srgbClr val="323232"/>
                </a:solidFill>
                <a:latin typeface="ＭＳ Ｐゴシック" pitchFamily="50" charset="-128"/>
                <a:ea typeface="ＭＳ Ｐゴシック" pitchFamily="50" charset="-128"/>
              </a:rPr>
              <a:t>c:\2.</a:t>
            </a:r>
            <a:r>
              <a:rPr kumimoji="1" lang="ja-JP" altLang="en-US" sz="300" dirty="0">
                <a:solidFill>
                  <a:srgbClr val="323232"/>
                </a:solidFill>
                <a:latin typeface="ＭＳ Ｐゴシック" pitchFamily="50" charset="-128"/>
                <a:ea typeface="ＭＳ Ｐゴシック" pitchFamily="50" charset="-128"/>
              </a:rPr>
              <a:t>様式</a:t>
            </a:r>
            <a:r>
              <a:rPr lang="ja-JP" altLang="en-US" sz="300" dirty="0">
                <a:solidFill>
                  <a:srgbClr val="323232"/>
                </a:solidFill>
                <a:latin typeface="ＭＳ Ｐゴシック" pitchFamily="50" charset="-128"/>
                <a:ea typeface="ＭＳ Ｐゴシック" pitchFamily="50" charset="-128"/>
              </a:rPr>
              <a:t>１①</a:t>
            </a:r>
            <a:r>
              <a:rPr lang="en-US" altLang="ja-JP" sz="300" dirty="0">
                <a:solidFill>
                  <a:srgbClr val="323232"/>
                </a:solidFill>
                <a:latin typeface="ＭＳ Ｐゴシック" pitchFamily="50" charset="-128"/>
                <a:ea typeface="ＭＳ Ｐゴシック" pitchFamily="50" charset="-128"/>
              </a:rPr>
              <a:t>-</a:t>
            </a:r>
            <a:r>
              <a:rPr lang="ja-JP" altLang="en-US" sz="300" dirty="0">
                <a:solidFill>
                  <a:srgbClr val="323232"/>
                </a:solidFill>
                <a:latin typeface="ＭＳ Ｐゴシック" pitchFamily="50" charset="-128"/>
                <a:ea typeface="ＭＳ Ｐゴシック" pitchFamily="50" charset="-128"/>
              </a:rPr>
              <a:t>（加盟校）開催申請書</a:t>
            </a:r>
            <a:r>
              <a:rPr lang="en-US" altLang="ja-JP" sz="300" dirty="0">
                <a:solidFill>
                  <a:srgbClr val="323232"/>
                </a:solidFill>
                <a:latin typeface="ＭＳ Ｐゴシック" pitchFamily="50" charset="-128"/>
                <a:ea typeface="ＭＳ Ｐゴシック" pitchFamily="50" charset="-128"/>
              </a:rPr>
              <a:t>.</a:t>
            </a:r>
            <a:r>
              <a:rPr lang="en-US" altLang="ja-JP" sz="300" dirty="0" err="1">
                <a:solidFill>
                  <a:srgbClr val="323232"/>
                </a:solidFill>
                <a:latin typeface="ＭＳ Ｐゴシック" pitchFamily="50" charset="-128"/>
                <a:ea typeface="ＭＳ Ｐゴシック" pitchFamily="50" charset="-128"/>
              </a:rPr>
              <a:t>xls</a:t>
            </a:r>
            <a:endParaRPr kumimoji="1" lang="ja-JP" altLang="en-US" sz="300" dirty="0">
              <a:solidFill>
                <a:srgbClr val="323232"/>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42182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56" y="779523"/>
            <a:ext cx="4968552" cy="249297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3" name="コンテンツ プレースホルダー 2"/>
          <p:cNvSpPr>
            <a:spLocks noGrp="1"/>
          </p:cNvSpPr>
          <p:nvPr>
            <p:ph idx="1"/>
          </p:nvPr>
        </p:nvSpPr>
        <p:spPr>
          <a:xfrm>
            <a:off x="342900" y="1169564"/>
            <a:ext cx="5894412" cy="8346927"/>
          </a:xfrm>
        </p:spPr>
        <p:txBody>
          <a:bodyPr anchor="t">
            <a:normAutofit/>
          </a:bodyPr>
          <a:lstStyle/>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①大学情報登録</a:t>
            </a:r>
            <a:endParaRPr lang="en-US" altLang="ja-JP" sz="1050" dirty="0"/>
          </a:p>
          <a:p>
            <a:pPr marL="0" indent="0">
              <a:buNone/>
            </a:pPr>
            <a:r>
              <a:rPr lang="ja-JP" altLang="en-US" sz="1050" dirty="0"/>
              <a:t>　地区・大学名・部長氏名を登録します</a:t>
            </a:r>
            <a:endParaRPr lang="en-US" altLang="ja-JP" sz="1050" dirty="0"/>
          </a:p>
          <a:p>
            <a:pPr marL="0" indent="0">
              <a:buNone/>
            </a:pPr>
            <a:r>
              <a:rPr lang="ja-JP" altLang="en-US" sz="1050" dirty="0"/>
              <a:t>②競技会登録</a:t>
            </a:r>
            <a:endParaRPr lang="en-US" altLang="ja-JP" sz="1050" dirty="0"/>
          </a:p>
          <a:p>
            <a:pPr marL="0" indent="0">
              <a:buNone/>
            </a:pPr>
            <a:r>
              <a:rPr lang="ja-JP" altLang="en-US" sz="1050" dirty="0"/>
              <a:t>　開催競技会を一つずつ登録します</a:t>
            </a:r>
            <a:endParaRPr lang="en-US" altLang="ja-JP" sz="1050" dirty="0"/>
          </a:p>
          <a:p>
            <a:pPr marL="0" indent="0">
              <a:buNone/>
            </a:pPr>
            <a:r>
              <a:rPr lang="ja-JP" altLang="en-US" sz="1050" dirty="0"/>
              <a:t>③申請日の入力</a:t>
            </a:r>
            <a:endParaRPr lang="en-US" altLang="ja-JP" sz="1050" dirty="0"/>
          </a:p>
          <a:p>
            <a:pPr marL="0" indent="0">
              <a:buNone/>
            </a:pPr>
            <a:r>
              <a:rPr lang="ja-JP" altLang="en-US" sz="1050" dirty="0"/>
              <a:t>　地区学連に申請する日付を直接打ち込みます。</a:t>
            </a:r>
            <a:endParaRPr lang="en-US" altLang="ja-JP" sz="1050" dirty="0"/>
          </a:p>
          <a:p>
            <a:pPr marL="0" indent="0">
              <a:buNone/>
            </a:pPr>
            <a:r>
              <a:rPr lang="ja-JP" altLang="en-US" sz="1050" dirty="0"/>
              <a:t>④入力の終了</a:t>
            </a:r>
            <a:endParaRPr lang="en-US" altLang="ja-JP" sz="1050" dirty="0"/>
          </a:p>
          <a:p>
            <a:pPr marL="0" indent="0">
              <a:buNone/>
            </a:pPr>
            <a:r>
              <a:rPr lang="ja-JP" altLang="en-US" sz="1050" dirty="0"/>
              <a:t>　自動的にファイル名を付けて保存し、ファイルを閉じます。</a:t>
            </a:r>
            <a:endParaRPr lang="en-US" altLang="ja-JP" sz="1050" dirty="0"/>
          </a:p>
          <a:p>
            <a:pPr marL="0" indent="0">
              <a:buNone/>
            </a:pPr>
            <a:r>
              <a:rPr lang="ja-JP" altLang="en-US" sz="1050" dirty="0"/>
              <a:t>⑤オールクリア</a:t>
            </a:r>
            <a:endParaRPr lang="en-US" altLang="ja-JP" sz="1050" dirty="0"/>
          </a:p>
          <a:p>
            <a:pPr marL="0" indent="0">
              <a:buNone/>
            </a:pPr>
            <a:r>
              <a:rPr lang="ja-JP" altLang="en-US" sz="1050" dirty="0"/>
              <a:t>　これまでに入力したデータをすべてクリアします。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①自分の所属している大学が属している地区を選択して</a:t>
            </a:r>
            <a:endParaRPr lang="en-US" altLang="ja-JP" sz="1050" dirty="0"/>
          </a:p>
          <a:p>
            <a:pPr marL="0" indent="0">
              <a:buNone/>
            </a:pPr>
            <a:r>
              <a:rPr lang="ja-JP" altLang="en-US" sz="1050" dirty="0"/>
              <a:t>　ください。（図</a:t>
            </a:r>
            <a:r>
              <a:rPr lang="en-US" altLang="ja-JP" sz="1050" dirty="0"/>
              <a:t>1</a:t>
            </a:r>
            <a:r>
              <a:rPr lang="ja-JP" altLang="en-US" sz="1050" dirty="0"/>
              <a:t>）</a:t>
            </a:r>
            <a:endParaRPr lang="en-US" altLang="ja-JP" sz="1050" dirty="0"/>
          </a:p>
          <a:p>
            <a:pPr marL="0" indent="0">
              <a:buNone/>
            </a:pPr>
            <a:r>
              <a:rPr lang="ja-JP" altLang="en-US" sz="1050" dirty="0"/>
              <a:t>②自分の所属大学を選択してください。</a:t>
            </a:r>
            <a:endParaRPr lang="en-US" altLang="ja-JP" sz="1050" dirty="0"/>
          </a:p>
          <a:p>
            <a:pPr marL="0" indent="0">
              <a:buNone/>
            </a:pPr>
            <a:r>
              <a:rPr lang="ja-JP" altLang="en-US" sz="1050" dirty="0"/>
              <a:t>③部長氏名を入力してください。部長の名前が申請書の</a:t>
            </a:r>
            <a:endParaRPr lang="en-US" altLang="ja-JP" sz="1050" dirty="0"/>
          </a:p>
          <a:p>
            <a:pPr marL="0" indent="0">
              <a:buNone/>
            </a:pPr>
            <a:r>
              <a:rPr lang="ja-JP" altLang="en-US" sz="1050" dirty="0"/>
              <a:t>　申請者の名前となります。</a:t>
            </a:r>
            <a:endParaRPr lang="en-US" altLang="ja-JP" sz="1050" dirty="0"/>
          </a:p>
          <a:p>
            <a:pPr marL="0" indent="0">
              <a:buNone/>
            </a:pPr>
            <a:r>
              <a:rPr lang="ja-JP" altLang="en-US" sz="1050" dirty="0"/>
              <a:t>④すべて入力し終わると、（図</a:t>
            </a:r>
            <a:r>
              <a:rPr lang="en-US" altLang="ja-JP" sz="1050" dirty="0"/>
              <a:t>3</a:t>
            </a:r>
            <a:r>
              <a:rPr lang="ja-JP" altLang="en-US" sz="1050" dirty="0"/>
              <a:t>）のようになるので、</a:t>
            </a:r>
            <a:endParaRPr lang="en-US" altLang="ja-JP" sz="1050" dirty="0"/>
          </a:p>
          <a:p>
            <a:pPr marL="0" indent="0">
              <a:buNone/>
            </a:pPr>
            <a:r>
              <a:rPr lang="ja-JP" altLang="en-US" sz="1050" dirty="0"/>
              <a:t>　</a:t>
            </a:r>
            <a:r>
              <a:rPr lang="en-US" altLang="ja-JP" sz="1050" dirty="0"/>
              <a:t>OK</a:t>
            </a:r>
            <a:r>
              <a:rPr lang="ja-JP" altLang="en-US" sz="1050" dirty="0"/>
              <a:t>ボタンを押して確定してください。</a:t>
            </a:r>
            <a:endParaRPr lang="en-US" altLang="ja-JP" sz="1050" dirty="0"/>
          </a:p>
          <a:p>
            <a:pPr marL="0" indent="0">
              <a:buNone/>
            </a:pPr>
            <a:r>
              <a:rPr lang="ja-JP" altLang="en-US" sz="1050" dirty="0"/>
              <a:t>　競技会を登録できるようになります。</a:t>
            </a:r>
            <a:endParaRPr lang="en-US" altLang="ja-JP" sz="1050" dirty="0"/>
          </a:p>
          <a:p>
            <a:pPr marL="0" indent="0">
              <a:buNone/>
            </a:pPr>
            <a:endParaRPr lang="en-US" altLang="ja-JP" sz="1050" dirty="0"/>
          </a:p>
        </p:txBody>
      </p:sp>
      <p:sp>
        <p:nvSpPr>
          <p:cNvPr id="7" name="正方形/長方形 6"/>
          <p:cNvSpPr/>
          <p:nvPr/>
        </p:nvSpPr>
        <p:spPr>
          <a:xfrm>
            <a:off x="3068960" y="1169564"/>
            <a:ext cx="849055" cy="2165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016536" y="1967114"/>
            <a:ext cx="963480" cy="28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068960" y="1579443"/>
            <a:ext cx="858633" cy="2165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063719" y="2432720"/>
            <a:ext cx="863874" cy="2582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74751" y="1169564"/>
            <a:ext cx="341785" cy="276999"/>
          </a:xfrm>
          <a:prstGeom prst="rect">
            <a:avLst/>
          </a:prstGeom>
          <a:noFill/>
        </p:spPr>
        <p:txBody>
          <a:bodyPr wrap="square" rtlCol="0">
            <a:spAutoFit/>
          </a:bodyPr>
          <a:lstStyle/>
          <a:p>
            <a:r>
              <a:rPr lang="ja-JP" altLang="en-US" sz="1200" b="1" dirty="0">
                <a:solidFill>
                  <a:srgbClr val="FF0000"/>
                </a:solidFill>
              </a:rPr>
              <a:t>①</a:t>
            </a:r>
            <a:endParaRPr kumimoji="1" lang="ja-JP" altLang="en-US" sz="1200" b="1" dirty="0">
              <a:solidFill>
                <a:srgbClr val="FF0000"/>
              </a:solidFill>
            </a:endParaRPr>
          </a:p>
        </p:txBody>
      </p:sp>
      <p:sp>
        <p:nvSpPr>
          <p:cNvPr id="12" name="テキスト ボックス 11"/>
          <p:cNvSpPr txBox="1"/>
          <p:nvPr/>
        </p:nvSpPr>
        <p:spPr>
          <a:xfrm>
            <a:off x="2674750" y="1582484"/>
            <a:ext cx="341785" cy="276999"/>
          </a:xfrm>
          <a:prstGeom prst="rect">
            <a:avLst/>
          </a:prstGeom>
          <a:noFill/>
        </p:spPr>
        <p:txBody>
          <a:bodyPr wrap="square" rtlCol="0">
            <a:spAutoFit/>
          </a:bodyPr>
          <a:lstStyle/>
          <a:p>
            <a:r>
              <a:rPr kumimoji="1" lang="ja-JP" altLang="en-US" sz="1200" b="1" dirty="0">
                <a:solidFill>
                  <a:srgbClr val="FF0000"/>
                </a:solidFill>
              </a:rPr>
              <a:t>②</a:t>
            </a:r>
          </a:p>
        </p:txBody>
      </p:sp>
      <p:sp>
        <p:nvSpPr>
          <p:cNvPr id="13" name="テキスト ボックス 12"/>
          <p:cNvSpPr txBox="1"/>
          <p:nvPr/>
        </p:nvSpPr>
        <p:spPr>
          <a:xfrm>
            <a:off x="2672563" y="1967114"/>
            <a:ext cx="341785" cy="276999"/>
          </a:xfrm>
          <a:prstGeom prst="rect">
            <a:avLst/>
          </a:prstGeom>
          <a:noFill/>
        </p:spPr>
        <p:txBody>
          <a:bodyPr wrap="square" rtlCol="0">
            <a:spAutoFit/>
          </a:bodyPr>
          <a:lstStyle/>
          <a:p>
            <a:r>
              <a:rPr kumimoji="1" lang="ja-JP" altLang="en-US" sz="1200" b="1" dirty="0">
                <a:solidFill>
                  <a:srgbClr val="FF0000"/>
                </a:solidFill>
              </a:rPr>
              <a:t>③</a:t>
            </a:r>
          </a:p>
        </p:txBody>
      </p:sp>
      <p:sp>
        <p:nvSpPr>
          <p:cNvPr id="14" name="テキスト ボックス 13"/>
          <p:cNvSpPr txBox="1"/>
          <p:nvPr/>
        </p:nvSpPr>
        <p:spPr>
          <a:xfrm>
            <a:off x="2674751" y="2294220"/>
            <a:ext cx="341785" cy="276999"/>
          </a:xfrm>
          <a:prstGeom prst="rect">
            <a:avLst/>
          </a:prstGeom>
          <a:noFill/>
        </p:spPr>
        <p:txBody>
          <a:bodyPr wrap="square" rtlCol="0">
            <a:spAutoFit/>
          </a:bodyPr>
          <a:lstStyle/>
          <a:p>
            <a:r>
              <a:rPr kumimoji="1" lang="ja-JP" altLang="en-US" sz="1200" b="1" dirty="0">
                <a:solidFill>
                  <a:srgbClr val="FF0000"/>
                </a:solidFill>
              </a:rPr>
              <a:t>④</a:t>
            </a:r>
          </a:p>
        </p:txBody>
      </p:sp>
      <p:sp>
        <p:nvSpPr>
          <p:cNvPr id="15" name="正方形/長方形 14"/>
          <p:cNvSpPr/>
          <p:nvPr/>
        </p:nvSpPr>
        <p:spPr>
          <a:xfrm>
            <a:off x="484146" y="2936776"/>
            <a:ext cx="767070" cy="1624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61763" y="2879477"/>
            <a:ext cx="341785" cy="276999"/>
          </a:xfrm>
          <a:prstGeom prst="rect">
            <a:avLst/>
          </a:prstGeom>
          <a:noFill/>
        </p:spPr>
        <p:txBody>
          <a:bodyPr wrap="square" rtlCol="0">
            <a:spAutoFit/>
          </a:bodyPr>
          <a:lstStyle/>
          <a:p>
            <a:r>
              <a:rPr kumimoji="1" lang="ja-JP" altLang="en-US" sz="1200" b="1" dirty="0">
                <a:solidFill>
                  <a:srgbClr val="FF0000"/>
                </a:solidFill>
              </a:rPr>
              <a:t>⑤</a:t>
            </a:r>
          </a:p>
        </p:txBody>
      </p:sp>
      <p:sp>
        <p:nvSpPr>
          <p:cNvPr id="5" name="スライド番号プレースホルダー 4"/>
          <p:cNvSpPr>
            <a:spLocks noGrp="1"/>
          </p:cNvSpPr>
          <p:nvPr>
            <p:ph type="sldNum" sz="quarter" idx="12"/>
          </p:nvPr>
        </p:nvSpPr>
        <p:spPr/>
        <p:txBody>
          <a:bodyPr/>
          <a:lstStyle/>
          <a:p>
            <a:fld id="{61E8253B-B0ED-4C50-A05D-4D4A3BE96890}" type="slidenum">
              <a:rPr kumimoji="1" lang="ja-JP" altLang="en-US" smtClean="0"/>
              <a:t>4</a:t>
            </a:fld>
            <a:endParaRPr kumimoji="1" lang="ja-JP" altLang="en-US"/>
          </a:p>
        </p:txBody>
      </p:sp>
      <p:sp>
        <p:nvSpPr>
          <p:cNvPr id="17" name="タイトル 1"/>
          <p:cNvSpPr txBox="1">
            <a:spLocks/>
          </p:cNvSpPr>
          <p:nvPr/>
        </p:nvSpPr>
        <p:spPr>
          <a:xfrm>
            <a:off x="332656" y="194472"/>
            <a:ext cx="5904656" cy="510056"/>
          </a:xfrm>
          <a:prstGeom prst="rect">
            <a:avLst/>
          </a:prstGeom>
          <a:ln w="3175">
            <a:solidFill>
              <a:schemeClr val="tx1"/>
            </a:solidFill>
          </a:ln>
        </p:spPr>
        <p:txBody>
          <a:bodyPr vert="horz" lIns="91440" tIns="0" rIns="91440" bIns="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1800" dirty="0"/>
              <a:t>メニュー画面の説明</a:t>
            </a:r>
          </a:p>
        </p:txBody>
      </p:sp>
      <p:sp>
        <p:nvSpPr>
          <p:cNvPr id="18" name="タイトル 1"/>
          <p:cNvSpPr txBox="1">
            <a:spLocks/>
          </p:cNvSpPr>
          <p:nvPr/>
        </p:nvSpPr>
        <p:spPr>
          <a:xfrm>
            <a:off x="332655" y="5313040"/>
            <a:ext cx="5904656" cy="510056"/>
          </a:xfrm>
          <a:prstGeom prst="rect">
            <a:avLst/>
          </a:prstGeom>
          <a:ln w="3175">
            <a:solidFill>
              <a:schemeClr val="tx1"/>
            </a:solidFill>
          </a:ln>
        </p:spPr>
        <p:txBody>
          <a:bodyPr vert="horz" lIns="91440" tIns="0" rIns="91440" bIns="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1800" dirty="0"/>
              <a:t>大学情報登録</a:t>
            </a: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4" y="5876814"/>
            <a:ext cx="3077077"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正方形/長方形 19"/>
          <p:cNvSpPr/>
          <p:nvPr/>
        </p:nvSpPr>
        <p:spPr>
          <a:xfrm>
            <a:off x="2716064" y="6530778"/>
            <a:ext cx="396000" cy="1381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707419" y="6114004"/>
            <a:ext cx="229697" cy="276999"/>
          </a:xfrm>
          <a:prstGeom prst="rect">
            <a:avLst/>
          </a:prstGeom>
          <a:noFill/>
        </p:spPr>
        <p:txBody>
          <a:bodyPr wrap="square" rtlCol="0">
            <a:spAutoFit/>
          </a:bodyPr>
          <a:lstStyle/>
          <a:p>
            <a:r>
              <a:rPr lang="ja-JP" altLang="en-US" sz="1200" b="1" dirty="0">
                <a:solidFill>
                  <a:srgbClr val="FF0000"/>
                </a:solidFill>
              </a:rPr>
              <a:t>①</a:t>
            </a:r>
            <a:endParaRPr kumimoji="1" lang="ja-JP" altLang="en-US" sz="1200" b="1" dirty="0">
              <a:solidFill>
                <a:srgbClr val="FF0000"/>
              </a:solidFill>
            </a:endParaRPr>
          </a:p>
        </p:txBody>
      </p:sp>
      <p:sp>
        <p:nvSpPr>
          <p:cNvPr id="22" name="テキスト ボックス 21"/>
          <p:cNvSpPr txBox="1"/>
          <p:nvPr/>
        </p:nvSpPr>
        <p:spPr>
          <a:xfrm>
            <a:off x="2521244" y="6300795"/>
            <a:ext cx="231336" cy="276999"/>
          </a:xfrm>
          <a:prstGeom prst="rect">
            <a:avLst/>
          </a:prstGeom>
          <a:noFill/>
        </p:spPr>
        <p:txBody>
          <a:bodyPr wrap="square" rtlCol="0">
            <a:spAutoFit/>
          </a:bodyPr>
          <a:lstStyle/>
          <a:p>
            <a:r>
              <a:rPr kumimoji="1" lang="ja-JP" altLang="en-US" sz="1200" b="1" dirty="0">
                <a:solidFill>
                  <a:srgbClr val="FF0000"/>
                </a:solidFill>
              </a:rPr>
              <a:t>②</a:t>
            </a:r>
          </a:p>
        </p:txBody>
      </p:sp>
      <p:sp>
        <p:nvSpPr>
          <p:cNvPr id="23" name="テキスト ボックス 22"/>
          <p:cNvSpPr txBox="1"/>
          <p:nvPr/>
        </p:nvSpPr>
        <p:spPr>
          <a:xfrm>
            <a:off x="893408" y="6726303"/>
            <a:ext cx="231336" cy="276999"/>
          </a:xfrm>
          <a:prstGeom prst="rect">
            <a:avLst/>
          </a:prstGeom>
          <a:noFill/>
        </p:spPr>
        <p:txBody>
          <a:bodyPr wrap="square" rtlCol="0">
            <a:spAutoFit/>
          </a:bodyPr>
          <a:lstStyle/>
          <a:p>
            <a:r>
              <a:rPr kumimoji="1" lang="ja-JP" altLang="en-US" sz="1200" b="1" dirty="0">
                <a:solidFill>
                  <a:srgbClr val="FF0000"/>
                </a:solidFill>
              </a:rPr>
              <a:t>③</a:t>
            </a:r>
          </a:p>
        </p:txBody>
      </p:sp>
      <p:sp>
        <p:nvSpPr>
          <p:cNvPr id="24" name="正方形/長方形 23"/>
          <p:cNvSpPr/>
          <p:nvPr/>
        </p:nvSpPr>
        <p:spPr>
          <a:xfrm>
            <a:off x="1989628" y="6271786"/>
            <a:ext cx="396000" cy="1419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124744" y="6956576"/>
            <a:ext cx="1152128" cy="1335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434072" y="6915338"/>
            <a:ext cx="677991" cy="1258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237057" y="6667246"/>
            <a:ext cx="231336" cy="276999"/>
          </a:xfrm>
          <a:prstGeom prst="rect">
            <a:avLst/>
          </a:prstGeom>
          <a:noFill/>
        </p:spPr>
        <p:txBody>
          <a:bodyPr wrap="square" rtlCol="0">
            <a:spAutoFit/>
          </a:bodyPr>
          <a:lstStyle/>
          <a:p>
            <a:r>
              <a:rPr kumimoji="1" lang="ja-JP" altLang="en-US" sz="1200" b="1" dirty="0">
                <a:solidFill>
                  <a:srgbClr val="FF0000"/>
                </a:solidFill>
              </a:rPr>
              <a:t>④</a:t>
            </a:r>
          </a:p>
        </p:txBody>
      </p:sp>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3176" y="5845836"/>
            <a:ext cx="737042" cy="1090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0352" y="5848189"/>
            <a:ext cx="758808" cy="1096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テキスト ボックス 29"/>
          <p:cNvSpPr txBox="1"/>
          <p:nvPr/>
        </p:nvSpPr>
        <p:spPr>
          <a:xfrm>
            <a:off x="3881978" y="6892533"/>
            <a:ext cx="1419230" cy="261610"/>
          </a:xfrm>
          <a:prstGeom prst="rect">
            <a:avLst/>
          </a:prstGeom>
          <a:noFill/>
        </p:spPr>
        <p:txBody>
          <a:bodyPr wrap="square" rtlCol="0">
            <a:spAutoFit/>
          </a:bodyPr>
          <a:lstStyle/>
          <a:p>
            <a:r>
              <a:rPr lang="ja-JP" altLang="en-US" sz="1050" dirty="0">
                <a:solidFill>
                  <a:schemeClr val="tx1">
                    <a:lumMod val="50000"/>
                    <a:lumOff val="50000"/>
                  </a:schemeClr>
                </a:solidFill>
              </a:rPr>
              <a:t>　　↑（図</a:t>
            </a:r>
            <a:r>
              <a:rPr lang="en-US" altLang="ja-JP" sz="1050" dirty="0">
                <a:solidFill>
                  <a:schemeClr val="tx1">
                    <a:lumMod val="50000"/>
                    <a:lumOff val="50000"/>
                  </a:schemeClr>
                </a:solidFill>
              </a:rPr>
              <a:t>1</a:t>
            </a:r>
            <a:r>
              <a:rPr lang="ja-JP" altLang="en-US" sz="1050" dirty="0">
                <a:solidFill>
                  <a:schemeClr val="tx1">
                    <a:lumMod val="50000"/>
                    <a:lumOff val="50000"/>
                  </a:schemeClr>
                </a:solidFill>
              </a:rPr>
              <a:t>）</a:t>
            </a:r>
            <a:endParaRPr kumimoji="1" lang="ja-JP" altLang="en-US" sz="1050" dirty="0">
              <a:solidFill>
                <a:schemeClr val="tx1">
                  <a:lumMod val="50000"/>
                  <a:lumOff val="50000"/>
                </a:schemeClr>
              </a:solidFill>
            </a:endParaRPr>
          </a:p>
        </p:txBody>
      </p:sp>
      <p:sp>
        <p:nvSpPr>
          <p:cNvPr id="31" name="テキスト ボックス 30"/>
          <p:cNvSpPr txBox="1"/>
          <p:nvPr/>
        </p:nvSpPr>
        <p:spPr>
          <a:xfrm>
            <a:off x="5013176" y="6892533"/>
            <a:ext cx="1142901" cy="261610"/>
          </a:xfrm>
          <a:prstGeom prst="rect">
            <a:avLst/>
          </a:prstGeom>
          <a:noFill/>
        </p:spPr>
        <p:txBody>
          <a:bodyPr wrap="square" rtlCol="0">
            <a:spAutoFit/>
          </a:bodyPr>
          <a:lstStyle/>
          <a:p>
            <a:r>
              <a:rPr lang="ja-JP" altLang="en-US" sz="1050" dirty="0">
                <a:solidFill>
                  <a:schemeClr val="tx1">
                    <a:lumMod val="50000"/>
                    <a:lumOff val="50000"/>
                  </a:schemeClr>
                </a:solidFill>
              </a:rPr>
              <a:t>↑（図</a:t>
            </a:r>
            <a:r>
              <a:rPr lang="en-US" altLang="ja-JP" sz="1050" dirty="0">
                <a:solidFill>
                  <a:schemeClr val="tx1">
                    <a:lumMod val="50000"/>
                    <a:lumOff val="50000"/>
                  </a:schemeClr>
                </a:solidFill>
              </a:rPr>
              <a:t>2</a:t>
            </a:r>
            <a:r>
              <a:rPr lang="ja-JP" altLang="en-US" sz="1050" dirty="0">
                <a:solidFill>
                  <a:schemeClr val="tx1">
                    <a:lumMod val="50000"/>
                    <a:lumOff val="50000"/>
                  </a:schemeClr>
                </a:solidFill>
              </a:rPr>
              <a:t>）</a:t>
            </a:r>
            <a:endParaRPr kumimoji="1" lang="ja-JP" altLang="en-US" sz="1050" dirty="0">
              <a:solidFill>
                <a:schemeClr val="tx1">
                  <a:lumMod val="50000"/>
                  <a:lumOff val="50000"/>
                </a:schemeClr>
              </a:solidFill>
            </a:endParaRPr>
          </a:p>
        </p:txBody>
      </p:sp>
      <p:pic>
        <p:nvPicPr>
          <p:cNvPr id="3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0352" y="7168087"/>
            <a:ext cx="2270976" cy="1144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 name="テキスト ボックス 32"/>
          <p:cNvSpPr txBox="1"/>
          <p:nvPr/>
        </p:nvSpPr>
        <p:spPr>
          <a:xfrm>
            <a:off x="4729757" y="8459698"/>
            <a:ext cx="1142901" cy="261610"/>
          </a:xfrm>
          <a:prstGeom prst="rect">
            <a:avLst/>
          </a:prstGeom>
          <a:noFill/>
        </p:spPr>
        <p:txBody>
          <a:bodyPr wrap="square" rtlCol="0">
            <a:spAutoFit/>
          </a:bodyPr>
          <a:lstStyle/>
          <a:p>
            <a:r>
              <a:rPr lang="ja-JP" altLang="en-US" sz="1050" dirty="0">
                <a:solidFill>
                  <a:schemeClr val="tx1">
                    <a:lumMod val="50000"/>
                    <a:lumOff val="50000"/>
                  </a:schemeClr>
                </a:solidFill>
              </a:rPr>
              <a:t>↑（図</a:t>
            </a:r>
            <a:r>
              <a:rPr lang="en-US" altLang="ja-JP" sz="1050" dirty="0">
                <a:solidFill>
                  <a:schemeClr val="tx1">
                    <a:lumMod val="50000"/>
                    <a:lumOff val="50000"/>
                  </a:schemeClr>
                </a:solidFill>
              </a:rPr>
              <a:t>3</a:t>
            </a:r>
            <a:r>
              <a:rPr lang="ja-JP" altLang="en-US" sz="1050" dirty="0">
                <a:solidFill>
                  <a:schemeClr val="tx1">
                    <a:lumMod val="50000"/>
                    <a:lumOff val="50000"/>
                  </a:schemeClr>
                </a:solidFill>
              </a:rPr>
              <a:t>）</a:t>
            </a:r>
            <a:endParaRPr kumimoji="1" lang="ja-JP" altLang="en-US" sz="1050" dirty="0">
              <a:solidFill>
                <a:schemeClr val="tx1">
                  <a:lumMod val="50000"/>
                  <a:lumOff val="50000"/>
                </a:schemeClr>
              </a:solidFill>
            </a:endParaRPr>
          </a:p>
        </p:txBody>
      </p:sp>
    </p:spTree>
    <p:extLst>
      <p:ext uri="{BB962C8B-B14F-4D97-AF65-F5344CB8AC3E}">
        <p14:creationId xmlns:p14="http://schemas.microsoft.com/office/powerpoint/2010/main" val="3607773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32656" y="704528"/>
            <a:ext cx="1569660" cy="276999"/>
          </a:xfrm>
          <a:prstGeom prst="rect">
            <a:avLst/>
          </a:prstGeom>
        </p:spPr>
        <p:txBody>
          <a:bodyPr wrap="none">
            <a:spAutoFit/>
          </a:bodyPr>
          <a:lstStyle/>
          <a:p>
            <a:r>
              <a:rPr lang="en-US" altLang="ja-JP" sz="1200" dirty="0">
                <a:solidFill>
                  <a:schemeClr val="tx1">
                    <a:lumMod val="50000"/>
                    <a:lumOff val="50000"/>
                  </a:schemeClr>
                </a:solidFill>
              </a:rPr>
              <a:t>【</a:t>
            </a:r>
            <a:r>
              <a:rPr lang="ja-JP" altLang="en-US" sz="1200" dirty="0">
                <a:solidFill>
                  <a:schemeClr val="tx1">
                    <a:lumMod val="50000"/>
                    <a:lumOff val="50000"/>
                  </a:schemeClr>
                </a:solidFill>
              </a:rPr>
              <a:t>競技会登録手順</a:t>
            </a:r>
            <a:r>
              <a:rPr lang="en-US" altLang="ja-JP" sz="1200" dirty="0">
                <a:solidFill>
                  <a:schemeClr val="tx1">
                    <a:lumMod val="50000"/>
                    <a:lumOff val="50000"/>
                  </a:schemeClr>
                </a:solidFill>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01" y="962502"/>
            <a:ext cx="3447040" cy="36844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61E8253B-B0ED-4C50-A05D-4D4A3BE96890}" type="slidenum">
              <a:rPr kumimoji="1" lang="ja-JP" altLang="en-US" smtClean="0"/>
              <a:t>5</a:t>
            </a:fld>
            <a:endParaRPr kumimoji="1" lang="ja-JP" altLang="en-US"/>
          </a:p>
        </p:txBody>
      </p:sp>
      <p:sp>
        <p:nvSpPr>
          <p:cNvPr id="6" name="タイトル 1"/>
          <p:cNvSpPr txBox="1">
            <a:spLocks/>
          </p:cNvSpPr>
          <p:nvPr/>
        </p:nvSpPr>
        <p:spPr>
          <a:xfrm>
            <a:off x="332656" y="194472"/>
            <a:ext cx="5904656" cy="510056"/>
          </a:xfrm>
          <a:prstGeom prst="rect">
            <a:avLst/>
          </a:prstGeom>
          <a:ln w="3175">
            <a:solidFill>
              <a:schemeClr val="tx1"/>
            </a:solidFill>
          </a:ln>
        </p:spPr>
        <p:txBody>
          <a:bodyPr vert="horz" lIns="91440" tIns="0" rIns="91440" bIns="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1800" dirty="0"/>
              <a:t>競技会登録</a:t>
            </a:r>
          </a:p>
        </p:txBody>
      </p:sp>
      <p:sp>
        <p:nvSpPr>
          <p:cNvPr id="8" name="コンテンツ プレースホルダー 2"/>
          <p:cNvSpPr>
            <a:spLocks noGrp="1"/>
          </p:cNvSpPr>
          <p:nvPr>
            <p:ph idx="1"/>
          </p:nvPr>
        </p:nvSpPr>
        <p:spPr>
          <a:xfrm>
            <a:off x="342900" y="194472"/>
            <a:ext cx="5894412" cy="9283031"/>
          </a:xfrm>
        </p:spPr>
        <p:txBody>
          <a:bodyPr anchor="t">
            <a:normAutofit/>
          </a:bodyPr>
          <a:lstStyle/>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en-US" altLang="ja-JP" sz="1050" dirty="0"/>
              <a:t>Ⅰ</a:t>
            </a:r>
            <a:r>
              <a:rPr lang="ja-JP" altLang="en-US" sz="1050" dirty="0" err="1"/>
              <a:t>．</a:t>
            </a:r>
            <a:r>
              <a:rPr lang="ja-JP" altLang="en-US" sz="1050" dirty="0"/>
              <a:t>競技会を登録する</a:t>
            </a:r>
            <a:endParaRPr lang="en-US" altLang="ja-JP" sz="1050" dirty="0"/>
          </a:p>
          <a:p>
            <a:pPr marL="0" indent="0">
              <a:buNone/>
            </a:pPr>
            <a:r>
              <a:rPr lang="ja-JP" altLang="en-US" sz="1050" dirty="0"/>
              <a:t>　　競技会の必要な情報を入力したら（入力については、</a:t>
            </a:r>
            <a:r>
              <a:rPr lang="en-US" altLang="ja-JP" sz="1050" dirty="0"/>
              <a:t>10</a:t>
            </a:r>
            <a:r>
              <a:rPr lang="ja-JP" altLang="en-US" sz="1050" dirty="0"/>
              <a:t>ページ</a:t>
            </a:r>
            <a:endParaRPr lang="en-US" altLang="ja-JP" sz="1050" dirty="0"/>
          </a:p>
          <a:p>
            <a:pPr marL="0" indent="0">
              <a:buNone/>
            </a:pPr>
            <a:r>
              <a:rPr lang="ja-JP" altLang="en-US" sz="1050" dirty="0"/>
              <a:t>　　以降参照）、「登録」ボタンを押すと、エラーチェックを行い、</a:t>
            </a:r>
            <a:endParaRPr lang="en-US" altLang="ja-JP" sz="1050" dirty="0"/>
          </a:p>
          <a:p>
            <a:pPr marL="0" indent="0">
              <a:buNone/>
            </a:pPr>
            <a:r>
              <a:rPr lang="ja-JP" altLang="en-US" sz="1050" dirty="0"/>
              <a:t>　　エラーが無ければ競技会を登録できます。登録すると、右側の</a:t>
            </a:r>
            <a:endParaRPr lang="en-US" altLang="ja-JP" sz="1050" dirty="0"/>
          </a:p>
          <a:p>
            <a:pPr marL="0" indent="0">
              <a:buNone/>
            </a:pPr>
            <a:r>
              <a:rPr lang="ja-JP" altLang="en-US" sz="1050" dirty="0"/>
              <a:t>　　リストに競技会が追加されます。（右図）</a:t>
            </a: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a:t>
            </a:r>
            <a:endParaRPr lang="en-US" altLang="ja-JP" sz="1050" dirty="0"/>
          </a:p>
          <a:p>
            <a:pPr marL="0" indent="0">
              <a:buNone/>
            </a:pPr>
            <a:r>
              <a:rPr lang="en-US" altLang="ja-JP" sz="1050" dirty="0"/>
              <a:t>Ⅱ</a:t>
            </a:r>
            <a:r>
              <a:rPr lang="ja-JP" altLang="en-US" sz="1050" dirty="0" err="1"/>
              <a:t>．</a:t>
            </a:r>
            <a:r>
              <a:rPr lang="ja-JP" altLang="en-US" sz="1050" dirty="0"/>
              <a:t>競技会を変更する</a:t>
            </a:r>
            <a:endParaRPr lang="en-US" altLang="ja-JP" sz="1050" dirty="0"/>
          </a:p>
          <a:p>
            <a:pPr marL="0" indent="0">
              <a:buNone/>
            </a:pPr>
            <a:r>
              <a:rPr lang="ja-JP" altLang="en-US" sz="1050" dirty="0"/>
              <a:t>　　登録した競技会を変更する場合には、右側のリストから</a:t>
            </a:r>
            <a:endParaRPr lang="en-US" altLang="ja-JP" sz="1050" dirty="0"/>
          </a:p>
          <a:p>
            <a:pPr marL="0" indent="0">
              <a:buNone/>
            </a:pPr>
            <a:r>
              <a:rPr lang="ja-JP" altLang="en-US" sz="1050" dirty="0"/>
              <a:t>　　変更したい競技会を選びます（右図）。すると、その競技</a:t>
            </a:r>
            <a:endParaRPr lang="en-US" altLang="ja-JP" sz="1050" dirty="0"/>
          </a:p>
          <a:p>
            <a:pPr marL="0" indent="0">
              <a:buNone/>
            </a:pPr>
            <a:r>
              <a:rPr lang="ja-JP" altLang="en-US" sz="1050" dirty="0"/>
              <a:t>　　会の情報が入力画面に出てくるので、変更したい箇所を</a:t>
            </a:r>
            <a:endParaRPr lang="en-US" altLang="ja-JP" sz="1050" dirty="0"/>
          </a:p>
          <a:p>
            <a:pPr marL="0" indent="0">
              <a:buNone/>
            </a:pPr>
            <a:r>
              <a:rPr lang="ja-JP" altLang="en-US" sz="1050" dirty="0"/>
              <a:t>　　入力しなおして、再び「登録」ボタンを押せば、変更が登録</a:t>
            </a:r>
            <a:endParaRPr lang="en-US" altLang="ja-JP" sz="1050" dirty="0"/>
          </a:p>
          <a:p>
            <a:pPr marL="0" indent="0">
              <a:buNone/>
            </a:pPr>
            <a:r>
              <a:rPr lang="ja-JP" altLang="en-US" sz="1050" dirty="0"/>
              <a:t>　　されます。</a:t>
            </a:r>
            <a:endParaRPr lang="en-US" altLang="ja-JP" sz="1050" dirty="0"/>
          </a:p>
          <a:p>
            <a:pPr marL="0" indent="0">
              <a:buNone/>
            </a:pPr>
            <a:endParaRPr lang="en-US" altLang="ja-JP" sz="1050" dirty="0"/>
          </a:p>
          <a:p>
            <a:pPr marL="0" indent="0">
              <a:buNone/>
            </a:pPr>
            <a:r>
              <a:rPr lang="en-US" altLang="ja-JP" sz="1050" dirty="0"/>
              <a:t>Ⅲ</a:t>
            </a:r>
            <a:r>
              <a:rPr lang="ja-JP" altLang="en-US" sz="1050" dirty="0" err="1"/>
              <a:t>．</a:t>
            </a:r>
            <a:r>
              <a:rPr lang="ja-JP" altLang="en-US" sz="1050" dirty="0"/>
              <a:t>競技会を削除する</a:t>
            </a:r>
            <a:endParaRPr lang="en-US" altLang="ja-JP" sz="1050" dirty="0"/>
          </a:p>
          <a:p>
            <a:pPr marL="0" indent="0">
              <a:buNone/>
            </a:pPr>
            <a:r>
              <a:rPr lang="ja-JP" altLang="en-US" sz="1050" dirty="0"/>
              <a:t>　　登録した競技会を削除する場合には、</a:t>
            </a:r>
            <a:r>
              <a:rPr lang="en-US" altLang="ja-JP" sz="1050" dirty="0"/>
              <a:t>Ⅱ</a:t>
            </a:r>
            <a:r>
              <a:rPr lang="ja-JP" altLang="en-US" sz="1050" dirty="0"/>
              <a:t>と同様に、右側の</a:t>
            </a:r>
            <a:endParaRPr lang="en-US" altLang="ja-JP" sz="1050" dirty="0"/>
          </a:p>
          <a:p>
            <a:pPr marL="0" indent="0">
              <a:buNone/>
            </a:pPr>
            <a:r>
              <a:rPr lang="ja-JP" altLang="en-US" sz="1050" dirty="0"/>
              <a:t>　　リストから削除したい競技会を選びます。その状態で、下</a:t>
            </a:r>
            <a:endParaRPr lang="en-US" altLang="ja-JP" sz="1050" dirty="0"/>
          </a:p>
          <a:p>
            <a:pPr marL="0" indent="0">
              <a:buNone/>
            </a:pPr>
            <a:r>
              <a:rPr lang="ja-JP" altLang="en-US" sz="1050" dirty="0"/>
              <a:t>　　にある「削除」ボタンを押すと、競技会が削除されます。</a:t>
            </a:r>
            <a:endParaRPr lang="en-US" altLang="ja-JP" sz="1050" dirty="0"/>
          </a:p>
          <a:p>
            <a:pPr marL="0" indent="0">
              <a:buNone/>
            </a:pPr>
            <a:endParaRPr lang="en-US" altLang="ja-JP" sz="1050" dirty="0"/>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60" y="5817096"/>
            <a:ext cx="4093152" cy="415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256" y="4926538"/>
            <a:ext cx="1170062" cy="1154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正方形/長方形 10"/>
          <p:cNvSpPr/>
          <p:nvPr/>
        </p:nvSpPr>
        <p:spPr>
          <a:xfrm>
            <a:off x="589785" y="5901074"/>
            <a:ext cx="527701"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86810" y="5304389"/>
            <a:ext cx="1008534"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1779" y="6465168"/>
            <a:ext cx="1170062" cy="10222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正方形/長方形 13"/>
          <p:cNvSpPr/>
          <p:nvPr/>
        </p:nvSpPr>
        <p:spPr>
          <a:xfrm>
            <a:off x="4535540" y="6723361"/>
            <a:ext cx="1055327" cy="1003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64" y="8553400"/>
            <a:ext cx="4032448" cy="4095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正方形/長方形 15"/>
          <p:cNvSpPr/>
          <p:nvPr/>
        </p:nvSpPr>
        <p:spPr>
          <a:xfrm>
            <a:off x="1268760" y="8665893"/>
            <a:ext cx="536217" cy="14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448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88" y="920552"/>
            <a:ext cx="4170932" cy="4236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コンテンツ プレースホルダー 2"/>
          <p:cNvSpPr>
            <a:spLocks noGrp="1"/>
          </p:cNvSpPr>
          <p:nvPr>
            <p:ph idx="1"/>
          </p:nvPr>
        </p:nvSpPr>
        <p:spPr>
          <a:xfrm>
            <a:off x="342900" y="194472"/>
            <a:ext cx="5894412" cy="9283031"/>
          </a:xfrm>
        </p:spPr>
        <p:txBody>
          <a:bodyPr anchor="t">
            <a:normAutofit/>
          </a:bodyPr>
          <a:lstStyle/>
          <a:p>
            <a:pPr marL="0" indent="0">
              <a:buNone/>
            </a:pPr>
            <a:r>
              <a:rPr lang="en-US" altLang="ja-JP" sz="1050" dirty="0"/>
              <a:t>Ⅳ</a:t>
            </a:r>
            <a:r>
              <a:rPr lang="ja-JP" altLang="en-US" sz="1050" dirty="0" err="1"/>
              <a:t>．</a:t>
            </a:r>
            <a:r>
              <a:rPr lang="ja-JP" altLang="en-US" sz="1050" dirty="0"/>
              <a:t>前年度の大会データを読み込む</a:t>
            </a:r>
            <a:endParaRPr lang="en-US" altLang="ja-JP" sz="1050" dirty="0"/>
          </a:p>
          <a:p>
            <a:pPr marL="0" indent="0">
              <a:buNone/>
            </a:pPr>
            <a:r>
              <a:rPr lang="ja-JP" altLang="en-US" sz="1050" dirty="0"/>
              <a:t>　　申請したい競技会数が多く、</a:t>
            </a:r>
            <a:r>
              <a:rPr lang="en-US" altLang="ja-JP" sz="1050" dirty="0"/>
              <a:t>1</a:t>
            </a:r>
            <a:r>
              <a:rPr lang="ja-JP" altLang="en-US" sz="1050" dirty="0"/>
              <a:t>つ</a:t>
            </a:r>
            <a:r>
              <a:rPr lang="en-US" altLang="ja-JP" sz="1050" dirty="0"/>
              <a:t>1</a:t>
            </a:r>
            <a:r>
              <a:rPr lang="ja-JP" altLang="en-US" sz="1050" dirty="0"/>
              <a:t>つ打ち込むのが面倒な場合、前年度と競技会がほぼ同じ</a:t>
            </a:r>
            <a:endParaRPr lang="en-US" altLang="ja-JP" sz="1050" dirty="0"/>
          </a:p>
          <a:p>
            <a:pPr marL="0" indent="0">
              <a:buNone/>
            </a:pPr>
            <a:r>
              <a:rPr lang="ja-JP" altLang="en-US" sz="1050" dirty="0"/>
              <a:t>　　であれば、前年度の大会データを読み込んで、変更点のみを打ちかえることで申請する</a:t>
            </a:r>
            <a:r>
              <a:rPr lang="ja-JP" altLang="en-US" sz="1050" dirty="0" err="1"/>
              <a:t>こ</a:t>
            </a:r>
            <a:endParaRPr lang="en-US" altLang="ja-JP" sz="1050" dirty="0"/>
          </a:p>
          <a:p>
            <a:pPr marL="0" indent="0">
              <a:buNone/>
            </a:pPr>
            <a:r>
              <a:rPr lang="ja-JP" altLang="en-US" sz="1050" dirty="0"/>
              <a:t>　　とが出来ます。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読み込むと、左図のように、前年度の当該大学</a:t>
            </a:r>
            <a:endParaRPr lang="en-US" altLang="ja-JP" sz="1050" dirty="0"/>
          </a:p>
          <a:p>
            <a:pPr marL="0" indent="0">
              <a:buNone/>
            </a:pPr>
            <a:r>
              <a:rPr lang="ja-JP" altLang="en-US" sz="1050" dirty="0"/>
              <a:t>　　　　　　　　　　　　　　主催・主管の競技会データがすべて追加されます。</a:t>
            </a:r>
            <a:endParaRPr lang="en-US" altLang="ja-JP" sz="1050" dirty="0"/>
          </a:p>
          <a:p>
            <a:pPr marL="0" indent="0">
              <a:buNone/>
            </a:pPr>
            <a:r>
              <a:rPr lang="ja-JP" altLang="en-US" sz="1050" dirty="0"/>
              <a:t>　　　　　　　　　　　　　　必ず、</a:t>
            </a:r>
            <a:r>
              <a:rPr lang="en-US" altLang="ja-JP" sz="1050" dirty="0"/>
              <a:t>2016</a:t>
            </a:r>
            <a:r>
              <a:rPr lang="ja-JP" altLang="en-US" sz="1050" dirty="0"/>
              <a:t>年度のデータに打ち替えて申請してください。</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en-US" altLang="ja-JP" sz="1050" dirty="0"/>
              <a:t>Ⅴ</a:t>
            </a:r>
            <a:r>
              <a:rPr lang="ja-JP" altLang="en-US" sz="1050" dirty="0" err="1"/>
              <a:t>．</a:t>
            </a:r>
            <a:r>
              <a:rPr lang="ja-JP" altLang="en-US" sz="1050" dirty="0"/>
              <a:t>入力の終了</a:t>
            </a:r>
            <a:endParaRPr lang="en-US" altLang="ja-JP" sz="1050" dirty="0"/>
          </a:p>
          <a:p>
            <a:pPr marL="0" indent="0">
              <a:buNone/>
            </a:pPr>
            <a:r>
              <a:rPr lang="ja-JP" altLang="en-US" sz="1050" dirty="0"/>
              <a:t>　　すべての競技会を登録したら、「入力終了」ボタンを押すと、エラーチェックを行い、エ</a:t>
            </a:r>
            <a:endParaRPr lang="en-US" altLang="ja-JP" sz="1050" dirty="0"/>
          </a:p>
          <a:p>
            <a:pPr marL="0" indent="0">
              <a:buNone/>
            </a:pPr>
            <a:r>
              <a:rPr lang="ja-JP" altLang="en-US" sz="1050" dirty="0"/>
              <a:t>　　ラーが無ければ「開催申請書」タブに登録した競技会データが反映されます。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注意：「登録」ボタンを押して登録していない競技会は、「入力終了」をする</a:t>
            </a:r>
            <a:endParaRPr lang="en-US" altLang="ja-JP" sz="1050" dirty="0"/>
          </a:p>
          <a:p>
            <a:pPr marL="0" indent="0">
              <a:buNone/>
            </a:pPr>
            <a:r>
              <a:rPr lang="ja-JP" altLang="en-US" sz="1050" dirty="0"/>
              <a:t>　　　　　と破棄されてしまうので、必ず「登録」ボタンを押して保存してから</a:t>
            </a:r>
            <a:endParaRPr lang="en-US" altLang="ja-JP" sz="1050" dirty="0"/>
          </a:p>
          <a:p>
            <a:pPr marL="0" indent="0">
              <a:buNone/>
            </a:pPr>
            <a:r>
              <a:rPr lang="ja-JP" altLang="en-US" sz="1050" dirty="0"/>
              <a:t>　　　　　「入力終了」を押してください。</a:t>
            </a:r>
            <a:endParaRPr lang="en-US" altLang="ja-JP" sz="1050" dirty="0"/>
          </a:p>
          <a:p>
            <a:pPr marL="0" indent="0">
              <a:buNone/>
            </a:pPr>
            <a:endParaRPr lang="en-US" altLang="ja-JP" sz="1050" dirty="0"/>
          </a:p>
          <a:p>
            <a:pPr marL="0" indent="0">
              <a:buNone/>
            </a:pPr>
            <a:r>
              <a:rPr lang="ja-JP" altLang="en-US" sz="1050" dirty="0"/>
              <a:t>　</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a:t>
            </a:r>
            <a:r>
              <a:rPr lang="en-US" altLang="ja-JP" sz="1050" dirty="0"/>
              <a:t>※</a:t>
            </a:r>
            <a:r>
              <a:rPr lang="ja-JP" altLang="en-US" sz="1050" dirty="0"/>
              <a:t>一度「入力終了」をしても、「競技会登録」ボタンを押せば何度でも申請しなおすこと</a:t>
            </a:r>
            <a:endParaRPr lang="en-US" altLang="ja-JP" sz="1050" dirty="0"/>
          </a:p>
          <a:p>
            <a:pPr marL="0" indent="0">
              <a:buNone/>
            </a:pPr>
            <a:r>
              <a:rPr lang="ja-JP" altLang="en-US" sz="1050" dirty="0"/>
              <a:t>　　　が出来ます。</a:t>
            </a:r>
            <a:endParaRPr lang="en-US" altLang="ja-JP" sz="1050" dirty="0"/>
          </a:p>
          <a:p>
            <a:pPr marL="0" indent="0">
              <a:buNone/>
            </a:pPr>
            <a:endParaRPr lang="en-US" altLang="ja-JP" sz="1050" dirty="0"/>
          </a:p>
          <a:p>
            <a:pPr marL="0" indent="0">
              <a:buNone/>
            </a:pPr>
            <a:r>
              <a:rPr lang="ja-JP" altLang="en-US" sz="1050" dirty="0"/>
              <a:t>　　</a:t>
            </a:r>
            <a:r>
              <a:rPr lang="en-US" altLang="ja-JP" sz="1050" dirty="0"/>
              <a:t>※</a:t>
            </a:r>
            <a:r>
              <a:rPr lang="ja-JP" altLang="en-US" sz="1050" dirty="0"/>
              <a:t>なお、マクロのエラー等で正しく「開催申請書」タブに反</a:t>
            </a:r>
            <a:endParaRPr lang="en-US" altLang="ja-JP" sz="1050" dirty="0"/>
          </a:p>
          <a:p>
            <a:pPr marL="0" indent="0">
              <a:buNone/>
            </a:pPr>
            <a:r>
              <a:rPr lang="ja-JP" altLang="en-US" sz="1050" dirty="0"/>
              <a:t>　　　映されなかった場合などは、「開催申請書」タブの「備</a:t>
            </a:r>
            <a:endParaRPr lang="en-US" altLang="ja-JP" sz="1050" dirty="0"/>
          </a:p>
          <a:p>
            <a:pPr marL="0" indent="0">
              <a:buNone/>
            </a:pPr>
            <a:r>
              <a:rPr lang="ja-JP" altLang="en-US" sz="1050" dirty="0"/>
              <a:t>　　　考」欄に入力しておいてください。</a:t>
            </a: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a:t>
            </a:r>
            <a:r>
              <a:rPr lang="ja-JP" altLang="en-US" sz="1050" b="1" u="sng" dirty="0"/>
              <a:t>注意！　右上の「</a:t>
            </a:r>
            <a:r>
              <a:rPr lang="en-US" altLang="ja-JP" sz="1050" b="1" u="sng" dirty="0"/>
              <a:t>×</a:t>
            </a:r>
            <a:r>
              <a:rPr lang="ja-JP" altLang="en-US" sz="1050" b="1" u="sng" dirty="0"/>
              <a:t>」印を押して終了すると、登録データが保存されず、すべ</a:t>
            </a:r>
            <a:endParaRPr lang="en-US" altLang="ja-JP" sz="1050" b="1" u="sng" dirty="0"/>
          </a:p>
          <a:p>
            <a:pPr marL="0" indent="0">
              <a:buNone/>
            </a:pPr>
            <a:r>
              <a:rPr lang="ja-JP" altLang="en-US" sz="1050" b="1" dirty="0"/>
              <a:t>　　　　　　</a:t>
            </a:r>
            <a:r>
              <a:rPr lang="ja-JP" altLang="en-US" sz="1050" b="1" u="sng" dirty="0" err="1"/>
              <a:t>て</a:t>
            </a:r>
            <a:r>
              <a:rPr lang="ja-JP" altLang="en-US" sz="1050" b="1" u="sng" dirty="0"/>
              <a:t>破棄されてしまうので、必ず「入力終了」ボタンで終了するよう</a:t>
            </a:r>
            <a:endParaRPr lang="en-US" altLang="ja-JP" sz="1050" b="1" u="sng" dirty="0"/>
          </a:p>
          <a:p>
            <a:pPr marL="0" indent="0">
              <a:buNone/>
            </a:pPr>
            <a:r>
              <a:rPr lang="ja-JP" altLang="en-US" sz="1050" b="1" dirty="0"/>
              <a:t>　　　　　　</a:t>
            </a:r>
            <a:r>
              <a:rPr lang="ja-JP" altLang="en-US" sz="1050" b="1" u="sng" dirty="0"/>
              <a:t>にしてください。</a:t>
            </a:r>
            <a:endParaRPr lang="en-US" altLang="ja-JP" sz="1050" dirty="0"/>
          </a:p>
          <a:p>
            <a:pPr marL="0" indent="0">
              <a:buNone/>
            </a:pPr>
            <a:r>
              <a:rPr lang="ja-JP" altLang="en-US" sz="1050" dirty="0"/>
              <a:t>　　　　　　　　　　　　　　　　　　</a:t>
            </a:r>
            <a:endParaRPr lang="en-US" altLang="ja-JP" sz="1050" dirty="0"/>
          </a:p>
        </p:txBody>
      </p:sp>
      <p:sp>
        <p:nvSpPr>
          <p:cNvPr id="16" name="正方形/長方形 15"/>
          <p:cNvSpPr/>
          <p:nvPr/>
        </p:nvSpPr>
        <p:spPr>
          <a:xfrm>
            <a:off x="2814435" y="1038870"/>
            <a:ext cx="876500" cy="14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720" y="1496617"/>
            <a:ext cx="1244943" cy="1008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fld id="{61E8253B-B0ED-4C50-A05D-4D4A3BE96890}" type="slidenum">
              <a:rPr kumimoji="1" lang="ja-JP" altLang="en-US" smtClean="0"/>
              <a:t>6</a:t>
            </a:fld>
            <a:endParaRPr kumimoji="1" lang="ja-JP" altLang="en-US"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24" y="3308347"/>
            <a:ext cx="4026916" cy="4089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正方形/長方形 18"/>
          <p:cNvSpPr/>
          <p:nvPr/>
        </p:nvSpPr>
        <p:spPr>
          <a:xfrm>
            <a:off x="3635859" y="3406327"/>
            <a:ext cx="504000" cy="1682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34" y="4547395"/>
            <a:ext cx="1604983" cy="292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正方形/長方形 20"/>
          <p:cNvSpPr/>
          <p:nvPr/>
        </p:nvSpPr>
        <p:spPr>
          <a:xfrm>
            <a:off x="1074990" y="4625797"/>
            <a:ext cx="644528" cy="1124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646" y="4448944"/>
            <a:ext cx="3957674" cy="261717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9120" y="7468324"/>
            <a:ext cx="1322382" cy="10081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122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33" y="510113"/>
            <a:ext cx="3496815" cy="37376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正方形/長方形 6"/>
          <p:cNvSpPr/>
          <p:nvPr/>
        </p:nvSpPr>
        <p:spPr>
          <a:xfrm>
            <a:off x="663230" y="773129"/>
            <a:ext cx="2117698" cy="5386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正方形/長方形 8"/>
          <p:cNvSpPr/>
          <p:nvPr/>
        </p:nvSpPr>
        <p:spPr>
          <a:xfrm>
            <a:off x="2852937" y="773129"/>
            <a:ext cx="360040" cy="5074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 name="テキスト ボックス 3"/>
          <p:cNvSpPr txBox="1"/>
          <p:nvPr/>
        </p:nvSpPr>
        <p:spPr>
          <a:xfrm>
            <a:off x="363178" y="632520"/>
            <a:ext cx="414147" cy="276999"/>
          </a:xfrm>
          <a:prstGeom prst="rect">
            <a:avLst/>
          </a:prstGeom>
          <a:noFill/>
        </p:spPr>
        <p:txBody>
          <a:bodyPr wrap="square" rtlCol="0">
            <a:spAutoFit/>
          </a:bodyPr>
          <a:lstStyle/>
          <a:p>
            <a:r>
              <a:rPr lang="ja-JP" altLang="en-US" sz="1200" b="1" dirty="0">
                <a:solidFill>
                  <a:srgbClr val="FF0000"/>
                </a:solidFill>
              </a:rPr>
              <a:t>①</a:t>
            </a:r>
            <a:endParaRPr kumimoji="1" lang="ja-JP" altLang="en-US" sz="1200" b="1" dirty="0">
              <a:solidFill>
                <a:srgbClr val="FF0000"/>
              </a:solidFill>
            </a:endParaRPr>
          </a:p>
        </p:txBody>
      </p:sp>
      <p:sp>
        <p:nvSpPr>
          <p:cNvPr id="12" name="テキスト ボックス 11"/>
          <p:cNvSpPr txBox="1"/>
          <p:nvPr/>
        </p:nvSpPr>
        <p:spPr>
          <a:xfrm>
            <a:off x="2707497" y="510113"/>
            <a:ext cx="338554" cy="276999"/>
          </a:xfrm>
          <a:prstGeom prst="rect">
            <a:avLst/>
          </a:prstGeom>
          <a:noFill/>
        </p:spPr>
        <p:txBody>
          <a:bodyPr wrap="none" rtlCol="0">
            <a:spAutoFit/>
          </a:bodyPr>
          <a:lstStyle/>
          <a:p>
            <a:r>
              <a:rPr kumimoji="1" lang="ja-JP" altLang="en-US" sz="1200" b="1" dirty="0">
                <a:solidFill>
                  <a:srgbClr val="FF0000"/>
                </a:solidFill>
              </a:rPr>
              <a:t>②</a:t>
            </a:r>
          </a:p>
        </p:txBody>
      </p:sp>
      <p:sp>
        <p:nvSpPr>
          <p:cNvPr id="13" name="テキスト ボックス 12"/>
          <p:cNvSpPr txBox="1"/>
          <p:nvPr/>
        </p:nvSpPr>
        <p:spPr>
          <a:xfrm>
            <a:off x="898404" y="1264612"/>
            <a:ext cx="338554" cy="276999"/>
          </a:xfrm>
          <a:prstGeom prst="rect">
            <a:avLst/>
          </a:prstGeom>
          <a:noFill/>
        </p:spPr>
        <p:txBody>
          <a:bodyPr wrap="none" rtlCol="0">
            <a:spAutoFit/>
          </a:bodyPr>
          <a:lstStyle/>
          <a:p>
            <a:r>
              <a:rPr kumimoji="1" lang="ja-JP" altLang="en-US" sz="1200" b="1" dirty="0">
                <a:solidFill>
                  <a:srgbClr val="FF0000"/>
                </a:solidFill>
              </a:rPr>
              <a:t>③</a:t>
            </a:r>
          </a:p>
        </p:txBody>
      </p:sp>
      <p:sp>
        <p:nvSpPr>
          <p:cNvPr id="17" name="正方形/長方形 16"/>
          <p:cNvSpPr/>
          <p:nvPr/>
        </p:nvSpPr>
        <p:spPr>
          <a:xfrm>
            <a:off x="1199696" y="1352600"/>
            <a:ext cx="376048"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正方形/長方形 17"/>
          <p:cNvSpPr/>
          <p:nvPr/>
        </p:nvSpPr>
        <p:spPr>
          <a:xfrm>
            <a:off x="1170015" y="1541612"/>
            <a:ext cx="1250873" cy="1312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テキスト ボックス 18"/>
          <p:cNvSpPr txBox="1"/>
          <p:nvPr/>
        </p:nvSpPr>
        <p:spPr>
          <a:xfrm>
            <a:off x="898404" y="1534366"/>
            <a:ext cx="338554" cy="276999"/>
          </a:xfrm>
          <a:prstGeom prst="rect">
            <a:avLst/>
          </a:prstGeom>
          <a:noFill/>
        </p:spPr>
        <p:txBody>
          <a:bodyPr wrap="none" rtlCol="0">
            <a:spAutoFit/>
          </a:bodyPr>
          <a:lstStyle/>
          <a:p>
            <a:r>
              <a:rPr kumimoji="1" lang="ja-JP" altLang="en-US" sz="1200" b="1" dirty="0">
                <a:solidFill>
                  <a:srgbClr val="FF0000"/>
                </a:solidFill>
              </a:rPr>
              <a:t>④</a:t>
            </a:r>
          </a:p>
        </p:txBody>
      </p:sp>
      <p:sp>
        <p:nvSpPr>
          <p:cNvPr id="22" name="正方形/長方形 21"/>
          <p:cNvSpPr/>
          <p:nvPr/>
        </p:nvSpPr>
        <p:spPr>
          <a:xfrm>
            <a:off x="1199696" y="1859741"/>
            <a:ext cx="1653241"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テキスト ボックス 24"/>
          <p:cNvSpPr txBox="1"/>
          <p:nvPr/>
        </p:nvSpPr>
        <p:spPr>
          <a:xfrm>
            <a:off x="898404" y="1772037"/>
            <a:ext cx="338554" cy="276999"/>
          </a:xfrm>
          <a:prstGeom prst="rect">
            <a:avLst/>
          </a:prstGeom>
          <a:noFill/>
        </p:spPr>
        <p:txBody>
          <a:bodyPr wrap="none" rtlCol="0">
            <a:spAutoFit/>
          </a:bodyPr>
          <a:lstStyle/>
          <a:p>
            <a:r>
              <a:rPr kumimoji="1" lang="ja-JP" altLang="en-US" sz="1200" b="1" dirty="0">
                <a:solidFill>
                  <a:srgbClr val="FF0000"/>
                </a:solidFill>
              </a:rPr>
              <a:t>⑤</a:t>
            </a:r>
          </a:p>
        </p:txBody>
      </p:sp>
      <p:sp>
        <p:nvSpPr>
          <p:cNvPr id="27" name="正方形/長方形 26"/>
          <p:cNvSpPr/>
          <p:nvPr/>
        </p:nvSpPr>
        <p:spPr>
          <a:xfrm>
            <a:off x="1138983" y="2072680"/>
            <a:ext cx="1425921" cy="4320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テキスト ボックス 27"/>
          <p:cNvSpPr txBox="1"/>
          <p:nvPr/>
        </p:nvSpPr>
        <p:spPr>
          <a:xfrm>
            <a:off x="861142" y="2150204"/>
            <a:ext cx="338554" cy="276999"/>
          </a:xfrm>
          <a:prstGeom prst="rect">
            <a:avLst/>
          </a:prstGeom>
          <a:noFill/>
        </p:spPr>
        <p:txBody>
          <a:bodyPr wrap="none" rtlCol="0">
            <a:spAutoFit/>
          </a:bodyPr>
          <a:lstStyle/>
          <a:p>
            <a:r>
              <a:rPr kumimoji="1" lang="ja-JP" altLang="en-US" sz="1200" b="1" dirty="0">
                <a:solidFill>
                  <a:srgbClr val="FF0000"/>
                </a:solidFill>
              </a:rPr>
              <a:t>⑥</a:t>
            </a:r>
          </a:p>
        </p:txBody>
      </p:sp>
      <p:sp>
        <p:nvSpPr>
          <p:cNvPr id="29" name="正方形/長方形 28"/>
          <p:cNvSpPr/>
          <p:nvPr/>
        </p:nvSpPr>
        <p:spPr>
          <a:xfrm>
            <a:off x="1137446" y="2576737"/>
            <a:ext cx="1715491" cy="9361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コンテンツ プレースホルダー 2"/>
          <p:cNvSpPr>
            <a:spLocks noGrp="1"/>
          </p:cNvSpPr>
          <p:nvPr>
            <p:ph idx="1"/>
          </p:nvPr>
        </p:nvSpPr>
        <p:spPr>
          <a:xfrm>
            <a:off x="342900" y="194472"/>
            <a:ext cx="5894412" cy="9283031"/>
          </a:xfrm>
        </p:spPr>
        <p:txBody>
          <a:bodyPr anchor="t">
            <a:normAutofit/>
          </a:bodyPr>
          <a:lstStyle/>
          <a:p>
            <a:pPr marL="0" indent="0">
              <a:buNone/>
            </a:pPr>
            <a:r>
              <a:rPr lang="en-US" altLang="ja-JP" sz="1200" dirty="0"/>
              <a:t>【</a:t>
            </a:r>
            <a:r>
              <a:rPr lang="ja-JP" altLang="en-US" sz="1200" dirty="0"/>
              <a:t>入力手順</a:t>
            </a:r>
            <a:r>
              <a:rPr lang="en-US" altLang="ja-JP" sz="1200" dirty="0"/>
              <a:t>】</a:t>
            </a:r>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pPr marL="0" indent="0">
              <a:buNone/>
            </a:pPr>
            <a:r>
              <a:rPr lang="ja-JP" altLang="en-US" sz="1050" dirty="0"/>
              <a:t>①競技会種別</a:t>
            </a:r>
            <a:endParaRPr lang="en-US" altLang="ja-JP" sz="1050" b="1" u="sng" dirty="0">
              <a:solidFill>
                <a:srgbClr val="FF0000"/>
              </a:solidFill>
            </a:endParaRPr>
          </a:p>
          <a:p>
            <a:pPr marL="0" indent="0">
              <a:buNone/>
            </a:pPr>
            <a:r>
              <a:rPr lang="ja-JP" altLang="en-US" sz="1050" dirty="0"/>
              <a:t>　以下の</a:t>
            </a:r>
            <a:r>
              <a:rPr lang="en-US" altLang="ja-JP" sz="1050" dirty="0"/>
              <a:t>3</a:t>
            </a:r>
            <a:r>
              <a:rPr lang="ja-JP" altLang="en-US" sz="1050" dirty="0" err="1"/>
              <a:t>つの</a:t>
            </a:r>
            <a:r>
              <a:rPr lang="ja-JP" altLang="en-US" sz="1050" dirty="0"/>
              <a:t>どれかを選択してください。</a:t>
            </a:r>
            <a:endParaRPr lang="en-US" altLang="ja-JP" sz="1050" dirty="0"/>
          </a:p>
          <a:p>
            <a:pPr marL="0" indent="0">
              <a:buNone/>
            </a:pPr>
            <a:r>
              <a:rPr lang="ja-JP" altLang="en-US" sz="1050" dirty="0"/>
              <a:t>　・</a:t>
            </a:r>
            <a:r>
              <a:rPr lang="ja-JP" altLang="en-US" sz="1050" b="1" dirty="0"/>
              <a:t>継続</a:t>
            </a:r>
            <a:r>
              <a:rPr lang="ja-JP" altLang="en-US" sz="1050" dirty="0"/>
              <a:t>：令和２度以前に行われていた大会が、</a:t>
            </a:r>
            <a:r>
              <a:rPr lang="ja-JP" altLang="en-US" sz="1050" u="sng" dirty="0"/>
              <a:t>名称を変えずに令和３年度も行われる</a:t>
            </a:r>
            <a:r>
              <a:rPr lang="ja-JP" altLang="en-US" sz="1050" dirty="0"/>
              <a:t>場合。</a:t>
            </a:r>
            <a:endParaRPr lang="en-US" altLang="ja-JP" sz="1050" dirty="0"/>
          </a:p>
          <a:p>
            <a:pPr marL="0" indent="0">
              <a:buNone/>
            </a:pPr>
            <a:r>
              <a:rPr lang="ja-JP" altLang="en-US" sz="1050" dirty="0"/>
              <a:t>　・</a:t>
            </a:r>
            <a:r>
              <a:rPr lang="ja-JP" altLang="en-US" sz="1050" b="1" dirty="0"/>
              <a:t>新規</a:t>
            </a:r>
            <a:r>
              <a:rPr lang="ja-JP" altLang="en-US" sz="1050" dirty="0"/>
              <a:t>：令和３年度に</a:t>
            </a:r>
            <a:r>
              <a:rPr lang="ja-JP" altLang="en-US" sz="1050" u="sng" dirty="0"/>
              <a:t>まったく新しくはじまる</a:t>
            </a:r>
            <a:r>
              <a:rPr lang="ja-JP" altLang="en-US" sz="1050" dirty="0"/>
              <a:t>大会。</a:t>
            </a:r>
            <a:endParaRPr lang="en-US" altLang="ja-JP" sz="1050" dirty="0"/>
          </a:p>
          <a:p>
            <a:pPr marL="0" indent="0">
              <a:buNone/>
            </a:pPr>
            <a:r>
              <a:rPr lang="ja-JP" altLang="en-US" sz="1050" dirty="0"/>
              <a:t>　・</a:t>
            </a:r>
            <a:r>
              <a:rPr lang="ja-JP" altLang="en-US" sz="1050" b="1" dirty="0"/>
              <a:t>名称変更</a:t>
            </a:r>
            <a:r>
              <a:rPr lang="ja-JP" altLang="en-US" sz="1050" dirty="0"/>
              <a:t>：令和２年度以前に行われていた大会が、</a:t>
            </a:r>
            <a:r>
              <a:rPr lang="ja-JP" altLang="en-US" sz="1050" u="sng" dirty="0"/>
              <a:t>名称を変えて令和３年度も行われる</a:t>
            </a:r>
            <a:r>
              <a:rPr lang="ja-JP" altLang="en-US" sz="1050" dirty="0"/>
              <a:t>場</a:t>
            </a:r>
            <a:endParaRPr lang="en-US" altLang="ja-JP" sz="1050" dirty="0"/>
          </a:p>
          <a:p>
            <a:pPr marL="0" indent="0">
              <a:buNone/>
            </a:pPr>
            <a:r>
              <a:rPr lang="ja-JP" altLang="en-US" sz="1050" dirty="0"/>
              <a:t>　　　　　　　合。</a:t>
            </a:r>
            <a:endParaRPr lang="en-US" altLang="ja-JP" sz="1050" dirty="0"/>
          </a:p>
          <a:p>
            <a:pPr marL="0" indent="0">
              <a:buNone/>
            </a:pPr>
            <a:r>
              <a:rPr lang="ja-JP" altLang="en-US" sz="1050" dirty="0"/>
              <a:t>　</a:t>
            </a:r>
            <a:r>
              <a:rPr lang="en-US" altLang="ja-JP" sz="1050" dirty="0"/>
              <a:t>※</a:t>
            </a:r>
            <a:r>
              <a:rPr lang="ja-JP" altLang="en-US" sz="1050" dirty="0"/>
              <a:t>令和２年度以前も行われているはずだが、競技会リストに無いという場合は、新規競技会</a:t>
            </a:r>
            <a:endParaRPr lang="en-US" altLang="ja-JP" sz="1050" dirty="0"/>
          </a:p>
          <a:p>
            <a:pPr marL="0" indent="0">
              <a:buNone/>
            </a:pPr>
            <a:r>
              <a:rPr lang="ja-JP" altLang="en-US" sz="1050" dirty="0"/>
              <a:t>　　として申請してください。</a:t>
            </a:r>
            <a:endParaRPr lang="en-US" altLang="ja-JP" sz="1050" dirty="0"/>
          </a:p>
          <a:p>
            <a:pPr marL="0" indent="0">
              <a:buNone/>
            </a:pPr>
            <a:endParaRPr lang="en-US" altLang="ja-JP" sz="1050" dirty="0"/>
          </a:p>
          <a:p>
            <a:pPr marL="0" indent="0">
              <a:buNone/>
            </a:pPr>
            <a:r>
              <a:rPr lang="ja-JP" altLang="en-US" sz="1050" dirty="0"/>
              <a:t>②駅伝・室内・投てき場</a:t>
            </a:r>
            <a:endParaRPr lang="en-US" altLang="ja-JP" sz="1050" dirty="0"/>
          </a:p>
          <a:p>
            <a:pPr marL="0" indent="0">
              <a:buNone/>
            </a:pPr>
            <a:r>
              <a:rPr lang="ja-JP" altLang="en-US" sz="1050" dirty="0"/>
              <a:t>　駅伝や、室内・付帯投てき場で行われる競技会については、会場コードが通常のものと異な</a:t>
            </a:r>
            <a:endParaRPr lang="en-US" altLang="ja-JP" sz="1050" dirty="0"/>
          </a:p>
          <a:p>
            <a:pPr marL="0" indent="0">
              <a:buNone/>
            </a:pPr>
            <a:r>
              <a:rPr lang="ja-JP" altLang="en-US" sz="1050" dirty="0"/>
              <a:t>　るため、ここにチェックをつけることで会場を正しく選択できるようになります。屋外で行</a:t>
            </a:r>
            <a:endParaRPr lang="en-US" altLang="ja-JP" sz="1050" dirty="0"/>
          </a:p>
          <a:p>
            <a:pPr marL="0" indent="0">
              <a:buNone/>
            </a:pPr>
            <a:r>
              <a:rPr lang="ja-JP" altLang="en-US" sz="1050" dirty="0"/>
              <a:t>　われるトラック＆フィールドの競技会については、特にチェックをつける必要はありません。</a:t>
            </a:r>
            <a:endParaRPr lang="en-US" altLang="ja-JP" sz="1050" dirty="0"/>
          </a:p>
          <a:p>
            <a:pPr marL="0" indent="0">
              <a:buNone/>
            </a:pPr>
            <a:endParaRPr lang="en-US" altLang="ja-JP" sz="1050" dirty="0"/>
          </a:p>
          <a:p>
            <a:pPr marL="0" indent="0">
              <a:buNone/>
            </a:pPr>
            <a:r>
              <a:rPr lang="ja-JP" altLang="en-US" sz="1050" dirty="0"/>
              <a:t>③回数</a:t>
            </a:r>
            <a:endParaRPr lang="en-US" altLang="ja-JP" sz="1050" dirty="0"/>
          </a:p>
          <a:p>
            <a:pPr marL="0" indent="0">
              <a:buNone/>
            </a:pPr>
            <a:r>
              <a:rPr lang="ja-JP" altLang="en-US" sz="1050" dirty="0"/>
              <a:t>　「第</a:t>
            </a:r>
            <a:r>
              <a:rPr lang="en-US" altLang="ja-JP" sz="1050" dirty="0"/>
              <a:t>86</a:t>
            </a:r>
            <a:r>
              <a:rPr lang="ja-JP" altLang="en-US" sz="1050" dirty="0"/>
              <a:t>回」「平成</a:t>
            </a:r>
            <a:r>
              <a:rPr lang="en-US" altLang="ja-JP" sz="1050" dirty="0"/>
              <a:t>29</a:t>
            </a:r>
            <a:r>
              <a:rPr lang="ja-JP" altLang="en-US" sz="1050" dirty="0"/>
              <a:t>年度第</a:t>
            </a:r>
            <a:r>
              <a:rPr lang="en-US" altLang="ja-JP" sz="1050" dirty="0"/>
              <a:t>2</a:t>
            </a:r>
            <a:r>
              <a:rPr lang="ja-JP" altLang="en-US" sz="1050" dirty="0"/>
              <a:t>回」「</a:t>
            </a:r>
            <a:r>
              <a:rPr lang="en-US" altLang="ja-JP" sz="1050" dirty="0"/>
              <a:t>2017</a:t>
            </a:r>
            <a:r>
              <a:rPr lang="ja-JP" altLang="en-US" sz="1050" dirty="0"/>
              <a:t>」など。競技会名称の前につける文言を入力してく</a:t>
            </a:r>
            <a:endParaRPr lang="en-US" altLang="ja-JP" sz="1050" dirty="0"/>
          </a:p>
          <a:p>
            <a:pPr marL="0" indent="0">
              <a:buNone/>
            </a:pPr>
            <a:r>
              <a:rPr lang="ja-JP" altLang="en-US" sz="1050" dirty="0"/>
              <a:t>　ださい。数字は半角で入力してください。</a:t>
            </a:r>
            <a:endParaRPr lang="en-US" altLang="ja-JP" sz="1050" dirty="0"/>
          </a:p>
          <a:p>
            <a:pPr marL="0" indent="0">
              <a:buNone/>
            </a:pPr>
            <a:endParaRPr lang="en-US" altLang="ja-JP" sz="1050" dirty="0"/>
          </a:p>
          <a:p>
            <a:pPr marL="0" indent="0">
              <a:buNone/>
            </a:pPr>
            <a:endParaRPr lang="en-US" altLang="ja-JP" sz="1200" dirty="0"/>
          </a:p>
        </p:txBody>
      </p:sp>
      <p:sp>
        <p:nvSpPr>
          <p:cNvPr id="30" name="テキスト ボックス 29"/>
          <p:cNvSpPr txBox="1"/>
          <p:nvPr/>
        </p:nvSpPr>
        <p:spPr>
          <a:xfrm>
            <a:off x="858885" y="2767477"/>
            <a:ext cx="338554" cy="276999"/>
          </a:xfrm>
          <a:prstGeom prst="rect">
            <a:avLst/>
          </a:prstGeom>
          <a:noFill/>
        </p:spPr>
        <p:txBody>
          <a:bodyPr wrap="none" rtlCol="0">
            <a:spAutoFit/>
          </a:bodyPr>
          <a:lstStyle/>
          <a:p>
            <a:r>
              <a:rPr kumimoji="1" lang="ja-JP" altLang="en-US" sz="1200" b="1" dirty="0">
                <a:solidFill>
                  <a:srgbClr val="FF0000"/>
                </a:solidFill>
              </a:rPr>
              <a:t>⑦</a:t>
            </a:r>
          </a:p>
        </p:txBody>
      </p:sp>
      <p:sp>
        <p:nvSpPr>
          <p:cNvPr id="21" name="正方形/長方形 20"/>
          <p:cNvSpPr/>
          <p:nvPr/>
        </p:nvSpPr>
        <p:spPr>
          <a:xfrm>
            <a:off x="470485" y="1136577"/>
            <a:ext cx="153361" cy="25922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ボックス 22"/>
          <p:cNvSpPr txBox="1"/>
          <p:nvPr/>
        </p:nvSpPr>
        <p:spPr>
          <a:xfrm>
            <a:off x="199059" y="1064251"/>
            <a:ext cx="414147" cy="276999"/>
          </a:xfrm>
          <a:prstGeom prst="rect">
            <a:avLst/>
          </a:prstGeom>
          <a:noFill/>
        </p:spPr>
        <p:txBody>
          <a:bodyPr wrap="square" rtlCol="0">
            <a:spAutoFit/>
          </a:bodyPr>
          <a:lstStyle/>
          <a:p>
            <a:r>
              <a:rPr kumimoji="1" lang="ja-JP" altLang="en-US" sz="1200" b="1" dirty="0">
                <a:solidFill>
                  <a:srgbClr val="FF0000"/>
                </a:solidFill>
              </a:rPr>
              <a:t>⑧</a:t>
            </a:r>
          </a:p>
        </p:txBody>
      </p:sp>
      <p:sp>
        <p:nvSpPr>
          <p:cNvPr id="26" name="正方形/長方形 25"/>
          <p:cNvSpPr/>
          <p:nvPr/>
        </p:nvSpPr>
        <p:spPr>
          <a:xfrm>
            <a:off x="1488391" y="4006562"/>
            <a:ext cx="526227" cy="1170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テキスト ボックス 30"/>
          <p:cNvSpPr txBox="1"/>
          <p:nvPr/>
        </p:nvSpPr>
        <p:spPr>
          <a:xfrm>
            <a:off x="1218443" y="3833719"/>
            <a:ext cx="338554" cy="276999"/>
          </a:xfrm>
          <a:prstGeom prst="rect">
            <a:avLst/>
          </a:prstGeom>
          <a:noFill/>
        </p:spPr>
        <p:txBody>
          <a:bodyPr wrap="none" rtlCol="0">
            <a:spAutoFit/>
          </a:bodyPr>
          <a:lstStyle/>
          <a:p>
            <a:r>
              <a:rPr lang="ja-JP" altLang="en-US" sz="1200" b="1" dirty="0">
                <a:solidFill>
                  <a:srgbClr val="FF0000"/>
                </a:solidFill>
              </a:rPr>
              <a:t>⑨</a:t>
            </a:r>
            <a:endParaRPr kumimoji="1" lang="ja-JP" altLang="en-US" sz="1200" b="1" dirty="0">
              <a:solidFill>
                <a:srgbClr val="FF0000"/>
              </a:solidFill>
            </a:endParaRPr>
          </a:p>
        </p:txBody>
      </p:sp>
      <p:sp>
        <p:nvSpPr>
          <p:cNvPr id="2" name="スライド番号プレースホルダー 1"/>
          <p:cNvSpPr>
            <a:spLocks noGrp="1"/>
          </p:cNvSpPr>
          <p:nvPr>
            <p:ph type="sldNum" sz="quarter" idx="12"/>
          </p:nvPr>
        </p:nvSpPr>
        <p:spPr/>
        <p:txBody>
          <a:bodyPr/>
          <a:lstStyle/>
          <a:p>
            <a:fld id="{61E8253B-B0ED-4C50-A05D-4D4A3BE96890}" type="slidenum">
              <a:rPr kumimoji="1" lang="ja-JP" altLang="en-US" smtClean="0"/>
              <a:t>7</a:t>
            </a:fld>
            <a:endParaRPr kumimoji="1" lang="ja-JP" altLang="en-US"/>
          </a:p>
        </p:txBody>
      </p:sp>
    </p:spTree>
    <p:extLst>
      <p:ext uri="{BB962C8B-B14F-4D97-AF65-F5344CB8AC3E}">
        <p14:creationId xmlns:p14="http://schemas.microsoft.com/office/powerpoint/2010/main" val="382022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2900" y="194472"/>
            <a:ext cx="5894412" cy="9283031"/>
          </a:xfrm>
        </p:spPr>
        <p:txBody>
          <a:bodyPr anchor="t">
            <a:normAutofit lnSpcReduction="10000"/>
          </a:bodyPr>
          <a:lstStyle/>
          <a:p>
            <a:pPr marL="0" indent="0">
              <a:buNone/>
            </a:pPr>
            <a:r>
              <a:rPr lang="ja-JP" altLang="en-US" sz="1050" dirty="0"/>
              <a:t>④競技会の名称</a:t>
            </a:r>
            <a:endParaRPr lang="en-US" altLang="ja-JP" sz="1050" dirty="0"/>
          </a:p>
          <a:p>
            <a:pPr marL="0" indent="0">
              <a:buNone/>
            </a:pPr>
            <a:r>
              <a:rPr lang="ja-JP" altLang="en-US" sz="1050" dirty="0"/>
              <a:t>　競技会種別（①参照）によって若干異なります。</a:t>
            </a:r>
            <a:endParaRPr lang="en-US" altLang="ja-JP" sz="1050" dirty="0"/>
          </a:p>
          <a:p>
            <a:pPr marL="0" indent="0">
              <a:buNone/>
            </a:pPr>
            <a:r>
              <a:rPr lang="ja-JP" altLang="en-US" sz="1050" dirty="0"/>
              <a:t>　・「継続」競技会の場合</a:t>
            </a:r>
            <a:endParaRPr lang="en-US" altLang="ja-JP" sz="1050" dirty="0"/>
          </a:p>
          <a:p>
            <a:pPr marL="0" indent="0">
              <a:buNone/>
            </a:pPr>
            <a:r>
              <a:rPr lang="ja-JP" altLang="en-US" sz="1050" dirty="0"/>
              <a:t>　　競技会名称は、「選択」ボタンからリストを呼び出してその中から選択します。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画面上部のテキストボックスに競技会名称の最初の何文字かを打ち込むと、リストを絞り</a:t>
            </a:r>
            <a:endParaRPr lang="en-US" altLang="ja-JP" sz="1050" dirty="0"/>
          </a:p>
          <a:p>
            <a:pPr marL="0" indent="0">
              <a:buNone/>
            </a:pPr>
            <a:r>
              <a:rPr lang="ja-JP" altLang="en-US" sz="1050" dirty="0"/>
              <a:t>　　込むことが出来ます。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該当競技会を選んで、「</a:t>
            </a:r>
            <a:r>
              <a:rPr lang="en-US" altLang="ja-JP" sz="1050" dirty="0"/>
              <a:t>OK</a:t>
            </a:r>
            <a:r>
              <a:rPr lang="ja-JP" altLang="en-US" sz="1050" dirty="0"/>
              <a:t>」を押してください。</a:t>
            </a:r>
            <a:endParaRPr lang="en-US" altLang="ja-JP" sz="1050" dirty="0"/>
          </a:p>
          <a:p>
            <a:pPr marL="0" indent="0">
              <a:buNone/>
            </a:pPr>
            <a:endParaRPr lang="en-US" altLang="ja-JP" sz="1050" dirty="0"/>
          </a:p>
          <a:p>
            <a:pPr marL="0" indent="0">
              <a:buNone/>
            </a:pPr>
            <a:r>
              <a:rPr lang="ja-JP" altLang="en-US" sz="1050" dirty="0"/>
              <a:t>　・「新規」競技会の場合</a:t>
            </a:r>
            <a:endParaRPr lang="en-US" altLang="ja-JP" sz="1050" dirty="0"/>
          </a:p>
          <a:p>
            <a:pPr marL="0" indent="0">
              <a:buNone/>
            </a:pPr>
            <a:r>
              <a:rPr lang="ja-JP" altLang="en-US" sz="1050" dirty="0"/>
              <a:t>　　競技会名称は、自分で打ち込みます。</a:t>
            </a: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必ず</a:t>
            </a:r>
            <a:r>
              <a:rPr lang="ja-JP" altLang="en-US" sz="1050" u="sng" dirty="0"/>
              <a:t>競技会の正式名称</a:t>
            </a:r>
            <a:r>
              <a:rPr lang="ja-JP" altLang="en-US" sz="1050" dirty="0"/>
              <a:t>を打ち込んでください。</a:t>
            </a:r>
            <a:endParaRPr lang="en-US" altLang="ja-JP" sz="1050" dirty="0"/>
          </a:p>
          <a:p>
            <a:pPr marL="0" indent="0">
              <a:buNone/>
            </a:pPr>
            <a:endParaRPr lang="en-US" altLang="ja-JP" sz="1050" dirty="0"/>
          </a:p>
          <a:p>
            <a:pPr marL="0" indent="0">
              <a:buNone/>
            </a:pPr>
            <a:r>
              <a:rPr lang="ja-JP" altLang="en-US" sz="1050" dirty="0"/>
              <a:t>　・「名称変更」競技会の場合</a:t>
            </a:r>
            <a:endParaRPr lang="en-US" altLang="ja-JP" sz="1050" dirty="0"/>
          </a:p>
          <a:p>
            <a:pPr marL="0" indent="0">
              <a:buNone/>
            </a:pPr>
            <a:r>
              <a:rPr lang="ja-JP" altLang="en-US" sz="1050" dirty="0"/>
              <a:t>　　変更前の競技会名称は、「継続」の場合と同様にリストから選択し、変更後の競技会名称</a:t>
            </a:r>
            <a:endParaRPr lang="en-US" altLang="ja-JP" sz="1050" dirty="0"/>
          </a:p>
          <a:p>
            <a:pPr marL="0" indent="0">
              <a:buNone/>
            </a:pPr>
            <a:r>
              <a:rPr lang="ja-JP" altLang="en-US" sz="1050" dirty="0"/>
              <a:t>　　を自分で打ち込みます。</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⑤開催日</a:t>
            </a:r>
            <a:endParaRPr lang="en-US" altLang="ja-JP" sz="1050" dirty="0"/>
          </a:p>
          <a:p>
            <a:pPr marL="0" indent="0">
              <a:buNone/>
            </a:pPr>
            <a:r>
              <a:rPr lang="ja-JP" altLang="en-US" sz="1050" dirty="0"/>
              <a:t>　開催日を、○月○日～○月○日という形で選択してください。開催日が決まっていない場合</a:t>
            </a:r>
            <a:endParaRPr lang="en-US" altLang="ja-JP" sz="1050" dirty="0"/>
          </a:p>
          <a:p>
            <a:pPr marL="0" indent="0">
              <a:buNone/>
            </a:pPr>
            <a:r>
              <a:rPr lang="ja-JP" altLang="en-US" sz="1050" dirty="0"/>
              <a:t>　は、「未定」を選択してください。</a:t>
            </a: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a:t>
            </a:r>
            <a:r>
              <a:rPr lang="en-US" altLang="ja-JP" sz="1050" dirty="0"/>
              <a:t>1</a:t>
            </a:r>
            <a:r>
              <a:rPr lang="ja-JP" altLang="en-US" sz="1050" dirty="0"/>
              <a:t>日だけの大会の場合も、両方に同じ日付を打ち込んで、 ○月○日～○月○日という形に</a:t>
            </a:r>
            <a:r>
              <a:rPr lang="ja-JP" altLang="en-US" sz="1050" dirty="0" err="1"/>
              <a:t>す</a:t>
            </a:r>
            <a:endParaRPr lang="en-US" altLang="ja-JP" sz="1050" dirty="0"/>
          </a:p>
          <a:p>
            <a:pPr marL="0" indent="0">
              <a:buNone/>
            </a:pPr>
            <a:r>
              <a:rPr lang="ja-JP" altLang="en-US" sz="1050" dirty="0"/>
              <a:t>　</a:t>
            </a:r>
            <a:r>
              <a:rPr lang="ja-JP" altLang="en-US" sz="1050" dirty="0" err="1"/>
              <a:t>るように</a:t>
            </a:r>
            <a:r>
              <a:rPr lang="ja-JP" altLang="en-US" sz="1050" dirty="0"/>
              <a:t>してください。</a:t>
            </a: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週をまたぐなど、間を空けて競技会が行われる場合（例：</a:t>
            </a:r>
            <a:r>
              <a:rPr lang="en-US" altLang="ja-JP" sz="1050" dirty="0"/>
              <a:t>5/12</a:t>
            </a:r>
            <a:r>
              <a:rPr lang="ja-JP" altLang="en-US" sz="1050" dirty="0"/>
              <a:t>～</a:t>
            </a:r>
            <a:r>
              <a:rPr lang="en-US" altLang="ja-JP" sz="1050" dirty="0"/>
              <a:t>13</a:t>
            </a:r>
            <a:r>
              <a:rPr lang="ja-JP" altLang="en-US" sz="1050" dirty="0"/>
              <a:t>と</a:t>
            </a:r>
            <a:r>
              <a:rPr lang="en-US" altLang="ja-JP" sz="1050" dirty="0"/>
              <a:t>19</a:t>
            </a:r>
            <a:r>
              <a:rPr lang="ja-JP" altLang="en-US" sz="1050" dirty="0"/>
              <a:t>～</a:t>
            </a:r>
            <a:r>
              <a:rPr lang="en-US" altLang="ja-JP" sz="1050" dirty="0"/>
              <a:t>20</a:t>
            </a:r>
            <a:r>
              <a:rPr lang="ja-JP" altLang="en-US" sz="1050" dirty="0"/>
              <a:t>に同じ競技会が</a:t>
            </a:r>
            <a:endParaRPr lang="en-US" altLang="ja-JP" sz="1050" dirty="0"/>
          </a:p>
          <a:p>
            <a:pPr marL="0" indent="0">
              <a:buNone/>
            </a:pPr>
            <a:r>
              <a:rPr lang="ja-JP" altLang="en-US" sz="1050" dirty="0"/>
              <a:t>　行われる場合など）は、別々に申請してください。</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82" y="923884"/>
            <a:ext cx="3369096" cy="283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85" y="1242772"/>
            <a:ext cx="3579490" cy="1811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正方形/長方形 5"/>
          <p:cNvSpPr/>
          <p:nvPr/>
        </p:nvSpPr>
        <p:spPr>
          <a:xfrm>
            <a:off x="3356992" y="978701"/>
            <a:ext cx="54000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61E8253B-B0ED-4C50-A05D-4D4A3BE96890}" type="slidenum">
              <a:rPr kumimoji="1" lang="ja-JP" altLang="en-US" smtClean="0"/>
              <a:t>8</a:t>
            </a:fld>
            <a:endParaRPr kumimoji="1" lang="ja-JP" altLang="en-US"/>
          </a:p>
        </p:txBody>
      </p:sp>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85" y="3368824"/>
            <a:ext cx="3251197" cy="1080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410" y="5169024"/>
            <a:ext cx="3222328" cy="270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正方形/長方形 8"/>
          <p:cNvSpPr/>
          <p:nvPr/>
        </p:nvSpPr>
        <p:spPr>
          <a:xfrm>
            <a:off x="1378128" y="5254488"/>
            <a:ext cx="1728192" cy="1414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450" y="6393160"/>
            <a:ext cx="3295712" cy="456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正方形/長方形 10"/>
          <p:cNvSpPr/>
          <p:nvPr/>
        </p:nvSpPr>
        <p:spPr>
          <a:xfrm>
            <a:off x="1414506" y="6686462"/>
            <a:ext cx="1620000" cy="14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117736" y="6432123"/>
            <a:ext cx="540000" cy="14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410" y="7473280"/>
            <a:ext cx="2759485" cy="2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497" y="8193360"/>
            <a:ext cx="2746495" cy="25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994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2718</Words>
  <Application>Microsoft Office PowerPoint</Application>
  <PresentationFormat>A4 210 x 297 mm</PresentationFormat>
  <Paragraphs>493</Paragraphs>
  <Slides>12</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ＭＳ Ｐゴシック</vt:lpstr>
      <vt:lpstr>Arial</vt:lpstr>
      <vt:lpstr>Calibri</vt:lpstr>
      <vt:lpstr>Century Gothic</vt:lpstr>
      <vt:lpstr>Courier New</vt:lpstr>
      <vt:lpstr>Palatino Linotype</vt:lpstr>
      <vt:lpstr>Wingdings</vt:lpstr>
      <vt:lpstr>エグゼクティブ</vt:lpstr>
      <vt:lpstr>日本学生陸上競技連合 令和３年度 公認競技会申請 マニュアル</vt:lpstr>
      <vt:lpstr>はじめに</vt:lpstr>
      <vt:lpstr>マクロに関するセキュリティの問題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日本学生陸上競技連合 平成25年度 公認競技会申請 マニュアル</dc:title>
  <dc:creator>TOSHIBA-2011</dc:creator>
  <cp:lastModifiedBy>渡邉 稜太</cp:lastModifiedBy>
  <cp:revision>83</cp:revision>
  <dcterms:created xsi:type="dcterms:W3CDTF">2012-12-06T13:33:25Z</dcterms:created>
  <dcterms:modified xsi:type="dcterms:W3CDTF">2020-12-28T04:22:26Z</dcterms:modified>
</cp:coreProperties>
</file>